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8" r:id="rId1"/>
  </p:sldMasterIdLst>
  <p:notesMasterIdLst>
    <p:notesMasterId r:id="rId18"/>
  </p:notesMasterIdLst>
  <p:sldIdLst>
    <p:sldId id="256" r:id="rId2"/>
    <p:sldId id="258" r:id="rId3"/>
    <p:sldId id="257" r:id="rId4"/>
    <p:sldId id="275" r:id="rId5"/>
    <p:sldId id="269" r:id="rId6"/>
    <p:sldId id="270" r:id="rId7"/>
    <p:sldId id="272" r:id="rId8"/>
    <p:sldId id="260" r:id="rId9"/>
    <p:sldId id="261" r:id="rId10"/>
    <p:sldId id="262" r:id="rId11"/>
    <p:sldId id="263" r:id="rId12"/>
    <p:sldId id="264" r:id="rId13"/>
    <p:sldId id="276" r:id="rId14"/>
    <p:sldId id="278" r:id="rId15"/>
    <p:sldId id="279" r:id="rId16"/>
    <p:sldId id="266" r:id="rId17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8200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78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429304-2196-4449-961D-F4734CD2426C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C743BF4E-E305-4445-9A23-484AD87F37CD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IN" sz="2000" u="none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Agri Commodity Processing Units </a:t>
          </a:r>
          <a:r>
            <a:rPr lang="en-IN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viz., Rice Mill, Dal Mill, Cotton Mill, Oil seeds processing, etc. </a:t>
          </a:r>
          <a:endParaRPr lang="en-IN" sz="2000" dirty="0"/>
        </a:p>
      </dgm:t>
    </dgm:pt>
    <dgm:pt modelId="{F8A6FEB7-8594-4A3A-9389-EB75FB49BC02}" type="parTrans" cxnId="{2053FBA6-5DA3-49FB-AB3E-F7A0CF1699D4}">
      <dgm:prSet/>
      <dgm:spPr/>
      <dgm:t>
        <a:bodyPr/>
        <a:lstStyle/>
        <a:p>
          <a:endParaRPr lang="en-IN"/>
        </a:p>
      </dgm:t>
    </dgm:pt>
    <dgm:pt modelId="{12CB66E0-CBE1-41CC-8C47-219FA42B75A9}" type="sibTrans" cxnId="{2053FBA6-5DA3-49FB-AB3E-F7A0CF1699D4}">
      <dgm:prSet/>
      <dgm:spPr/>
      <dgm:t>
        <a:bodyPr/>
        <a:lstStyle/>
        <a:p>
          <a:endParaRPr lang="en-IN"/>
        </a:p>
      </dgm:t>
    </dgm:pt>
    <dgm:pt modelId="{07FA7EB5-05C5-47FC-907C-2B9A0C05569F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IN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Food Processing Units involved in Fruits &amp; Vegetables Processing, Grains/ Pulses Processing, Production of Jaggery and Nuts processing, etc. </a:t>
          </a:r>
          <a:endParaRPr lang="en-US" sz="20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766CA3-87F1-405B-B5EC-9B75EF9142EA}" type="parTrans" cxnId="{944886CB-12CD-497F-9CDC-0AE0A24575CC}">
      <dgm:prSet/>
      <dgm:spPr/>
      <dgm:t>
        <a:bodyPr/>
        <a:lstStyle/>
        <a:p>
          <a:endParaRPr lang="en-IN"/>
        </a:p>
      </dgm:t>
    </dgm:pt>
    <dgm:pt modelId="{2CDEC4F4-4103-4DAA-A113-241E8ABFE4B7}" type="sibTrans" cxnId="{944886CB-12CD-497F-9CDC-0AE0A24575CC}">
      <dgm:prSet/>
      <dgm:spPr/>
      <dgm:t>
        <a:bodyPr/>
        <a:lstStyle/>
        <a:p>
          <a:endParaRPr lang="en-IN"/>
        </a:p>
      </dgm:t>
    </dgm:pt>
    <dgm:pt modelId="{7CDC98C6-9024-4B84-8C03-5B097260D87C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IN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Agri Exporters viz., Export of Fruits &amp; Vegetable Dairy products, Spices and Oil, etc. </a:t>
          </a:r>
          <a:endParaRPr lang="en-US" sz="20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1F4E2C-0398-4708-9DC4-40E27ACBF225}" type="parTrans" cxnId="{66395A2E-BBFC-4C01-9FF8-BEC623B87372}">
      <dgm:prSet/>
      <dgm:spPr/>
      <dgm:t>
        <a:bodyPr/>
        <a:lstStyle/>
        <a:p>
          <a:endParaRPr lang="en-IN"/>
        </a:p>
      </dgm:t>
    </dgm:pt>
    <dgm:pt modelId="{FE4B525D-59F6-423C-A1FC-A2E8FDC1A872}" type="sibTrans" cxnId="{66395A2E-BBFC-4C01-9FF8-BEC623B87372}">
      <dgm:prSet/>
      <dgm:spPr/>
      <dgm:t>
        <a:bodyPr/>
        <a:lstStyle/>
        <a:p>
          <a:endParaRPr lang="en-IN"/>
        </a:p>
      </dgm:t>
    </dgm:pt>
    <dgm:pt modelId="{87CD01CE-65E8-4FDF-9369-0D74CF2C3933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IN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Agri Input Manufacturing Units engaged in Production of bio-pesticides, bio-fertilizers and biofuels, etc. </a:t>
          </a:r>
          <a:endParaRPr lang="en-US" sz="20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660976-B3F6-450F-B2A2-3E77F006C07A}" type="parTrans" cxnId="{FB62AE4D-E38E-4678-83C8-0D50D3C00E47}">
      <dgm:prSet/>
      <dgm:spPr/>
      <dgm:t>
        <a:bodyPr/>
        <a:lstStyle/>
        <a:p>
          <a:endParaRPr lang="en-IN"/>
        </a:p>
      </dgm:t>
    </dgm:pt>
    <dgm:pt modelId="{5FECA6C6-D0C2-41A9-BC8B-32FE02E3E71B}" type="sibTrans" cxnId="{FB62AE4D-E38E-4678-83C8-0D50D3C00E47}">
      <dgm:prSet/>
      <dgm:spPr/>
      <dgm:t>
        <a:bodyPr/>
        <a:lstStyle/>
        <a:p>
          <a:endParaRPr lang="en-IN"/>
        </a:p>
      </dgm:t>
    </dgm:pt>
    <dgm:pt modelId="{00CC8ADD-98C6-4D41-8BDB-540D94B42ADB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IN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Farmer Producer Organizations</a:t>
          </a:r>
          <a:r>
            <a:rPr lang="en-IN" sz="2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n-US" sz="2000" dirty="0">
            <a:solidFill>
              <a:schemeClr val="tx1">
                <a:lumMod val="95000"/>
                <a:lumOff val="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5456AA-B1C0-437A-8302-C48F4C1F0FA9}" type="parTrans" cxnId="{740C3713-5BA4-4EBE-AAFA-FBBDFB7988C5}">
      <dgm:prSet/>
      <dgm:spPr/>
      <dgm:t>
        <a:bodyPr/>
        <a:lstStyle/>
        <a:p>
          <a:endParaRPr lang="en-IN"/>
        </a:p>
      </dgm:t>
    </dgm:pt>
    <dgm:pt modelId="{652B8EEC-804D-4DAA-9020-131B528D6243}" type="sibTrans" cxnId="{740C3713-5BA4-4EBE-AAFA-FBBDFB7988C5}">
      <dgm:prSet/>
      <dgm:spPr/>
      <dgm:t>
        <a:bodyPr/>
        <a:lstStyle/>
        <a:p>
          <a:endParaRPr lang="en-IN"/>
        </a:p>
      </dgm:t>
    </dgm:pt>
    <dgm:pt modelId="{7B20B09B-DA45-472F-82BA-6A41B30DF1D4}" type="pres">
      <dgm:prSet presAssocID="{67429304-2196-4449-961D-F4734CD2426C}" presName="linear" presStyleCnt="0">
        <dgm:presLayoutVars>
          <dgm:dir/>
          <dgm:animLvl val="lvl"/>
          <dgm:resizeHandles val="exact"/>
        </dgm:presLayoutVars>
      </dgm:prSet>
      <dgm:spPr/>
    </dgm:pt>
    <dgm:pt modelId="{D0AB65B1-1B8E-486D-8571-ABEA2BDEE639}" type="pres">
      <dgm:prSet presAssocID="{C743BF4E-E305-4445-9A23-484AD87F37CD}" presName="parentLin" presStyleCnt="0"/>
      <dgm:spPr/>
    </dgm:pt>
    <dgm:pt modelId="{05E10D8B-F70B-4EBD-AD08-CD6F19B56672}" type="pres">
      <dgm:prSet presAssocID="{C743BF4E-E305-4445-9A23-484AD87F37CD}" presName="parentLeftMargin" presStyleLbl="node1" presStyleIdx="0" presStyleCnt="5"/>
      <dgm:spPr/>
    </dgm:pt>
    <dgm:pt modelId="{F088862D-8FB1-4ACE-81FE-22A5704754E8}" type="pres">
      <dgm:prSet presAssocID="{C743BF4E-E305-4445-9A23-484AD87F37CD}" presName="parentText" presStyleLbl="node1" presStyleIdx="0" presStyleCnt="5" custScaleX="102012">
        <dgm:presLayoutVars>
          <dgm:chMax val="0"/>
          <dgm:bulletEnabled val="1"/>
        </dgm:presLayoutVars>
      </dgm:prSet>
      <dgm:spPr/>
    </dgm:pt>
    <dgm:pt modelId="{9A8310CD-366D-4EEC-A361-8F3534D473C3}" type="pres">
      <dgm:prSet presAssocID="{C743BF4E-E305-4445-9A23-484AD87F37CD}" presName="negativeSpace" presStyleCnt="0"/>
      <dgm:spPr/>
    </dgm:pt>
    <dgm:pt modelId="{C8A6E064-7F9C-49D4-9AB8-D58A3F23E0EE}" type="pres">
      <dgm:prSet presAssocID="{C743BF4E-E305-4445-9A23-484AD87F37CD}" presName="childText" presStyleLbl="conFgAcc1" presStyleIdx="0" presStyleCnt="5">
        <dgm:presLayoutVars>
          <dgm:bulletEnabled val="1"/>
        </dgm:presLayoutVars>
      </dgm:prSet>
      <dgm:spPr/>
    </dgm:pt>
    <dgm:pt modelId="{F890824A-3D19-4EEB-9145-66398AFAB8A5}" type="pres">
      <dgm:prSet presAssocID="{12CB66E0-CBE1-41CC-8C47-219FA42B75A9}" presName="spaceBetweenRectangles" presStyleCnt="0"/>
      <dgm:spPr/>
    </dgm:pt>
    <dgm:pt modelId="{0F1712AD-F6EA-4068-ACDC-CC9079E8BA60}" type="pres">
      <dgm:prSet presAssocID="{07FA7EB5-05C5-47FC-907C-2B9A0C05569F}" presName="parentLin" presStyleCnt="0"/>
      <dgm:spPr/>
    </dgm:pt>
    <dgm:pt modelId="{BA5D05BC-0E0B-48C4-9EFA-A5DCA6356965}" type="pres">
      <dgm:prSet presAssocID="{07FA7EB5-05C5-47FC-907C-2B9A0C05569F}" presName="parentLeftMargin" presStyleLbl="node1" presStyleIdx="0" presStyleCnt="5"/>
      <dgm:spPr/>
    </dgm:pt>
    <dgm:pt modelId="{B0512A2D-D1FB-4A95-A4E8-1FCD193E8047}" type="pres">
      <dgm:prSet presAssocID="{07FA7EB5-05C5-47FC-907C-2B9A0C05569F}" presName="parentText" presStyleLbl="node1" presStyleIdx="1" presStyleCnt="5" custScaleY="126112">
        <dgm:presLayoutVars>
          <dgm:chMax val="0"/>
          <dgm:bulletEnabled val="1"/>
        </dgm:presLayoutVars>
      </dgm:prSet>
      <dgm:spPr/>
    </dgm:pt>
    <dgm:pt modelId="{93339BD2-1CE2-4061-B14A-E954C814D7AC}" type="pres">
      <dgm:prSet presAssocID="{07FA7EB5-05C5-47FC-907C-2B9A0C05569F}" presName="negativeSpace" presStyleCnt="0"/>
      <dgm:spPr/>
    </dgm:pt>
    <dgm:pt modelId="{CE67A164-CB04-482F-B11C-4F7B04086B1F}" type="pres">
      <dgm:prSet presAssocID="{07FA7EB5-05C5-47FC-907C-2B9A0C05569F}" presName="childText" presStyleLbl="conFgAcc1" presStyleIdx="1" presStyleCnt="5">
        <dgm:presLayoutVars>
          <dgm:bulletEnabled val="1"/>
        </dgm:presLayoutVars>
      </dgm:prSet>
      <dgm:spPr/>
    </dgm:pt>
    <dgm:pt modelId="{3BC8D5F4-3CD4-4371-8EB5-DC031F2320E8}" type="pres">
      <dgm:prSet presAssocID="{2CDEC4F4-4103-4DAA-A113-241E8ABFE4B7}" presName="spaceBetweenRectangles" presStyleCnt="0"/>
      <dgm:spPr/>
    </dgm:pt>
    <dgm:pt modelId="{003BD84B-D511-4A24-AD92-9C5A669FE0F8}" type="pres">
      <dgm:prSet presAssocID="{7CDC98C6-9024-4B84-8C03-5B097260D87C}" presName="parentLin" presStyleCnt="0"/>
      <dgm:spPr/>
    </dgm:pt>
    <dgm:pt modelId="{D875C2E5-0421-4708-929B-9341E0EBE6B6}" type="pres">
      <dgm:prSet presAssocID="{7CDC98C6-9024-4B84-8C03-5B097260D87C}" presName="parentLeftMargin" presStyleLbl="node1" presStyleIdx="1" presStyleCnt="5"/>
      <dgm:spPr/>
    </dgm:pt>
    <dgm:pt modelId="{3F70534D-F4BA-4923-9E30-9D6822EF7518}" type="pres">
      <dgm:prSet presAssocID="{7CDC98C6-9024-4B84-8C03-5B097260D87C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6F00E8CC-050B-4D06-B5E6-E878E0F1A890}" type="pres">
      <dgm:prSet presAssocID="{7CDC98C6-9024-4B84-8C03-5B097260D87C}" presName="negativeSpace" presStyleCnt="0"/>
      <dgm:spPr/>
    </dgm:pt>
    <dgm:pt modelId="{4BE83CC3-F40A-47BD-9440-25F8EDF77759}" type="pres">
      <dgm:prSet presAssocID="{7CDC98C6-9024-4B84-8C03-5B097260D87C}" presName="childText" presStyleLbl="conFgAcc1" presStyleIdx="2" presStyleCnt="5">
        <dgm:presLayoutVars>
          <dgm:bulletEnabled val="1"/>
        </dgm:presLayoutVars>
      </dgm:prSet>
      <dgm:spPr/>
    </dgm:pt>
    <dgm:pt modelId="{2D1EE1EE-BC5A-431B-816C-7A14047ACD50}" type="pres">
      <dgm:prSet presAssocID="{FE4B525D-59F6-423C-A1FC-A2E8FDC1A872}" presName="spaceBetweenRectangles" presStyleCnt="0"/>
      <dgm:spPr/>
    </dgm:pt>
    <dgm:pt modelId="{C8342316-8C8E-471E-ABC9-317E469A59CA}" type="pres">
      <dgm:prSet presAssocID="{87CD01CE-65E8-4FDF-9369-0D74CF2C3933}" presName="parentLin" presStyleCnt="0"/>
      <dgm:spPr/>
    </dgm:pt>
    <dgm:pt modelId="{17E51F7E-4CEF-4BA1-A577-E9E9E07CBD2D}" type="pres">
      <dgm:prSet presAssocID="{87CD01CE-65E8-4FDF-9369-0D74CF2C3933}" presName="parentLeftMargin" presStyleLbl="node1" presStyleIdx="2" presStyleCnt="5"/>
      <dgm:spPr/>
    </dgm:pt>
    <dgm:pt modelId="{1B3F6D2E-D107-4DAB-86CD-1983D70C4511}" type="pres">
      <dgm:prSet presAssocID="{87CD01CE-65E8-4FDF-9369-0D74CF2C3933}" presName="parentText" presStyleLbl="node1" presStyleIdx="3" presStyleCnt="5" custScaleY="115758">
        <dgm:presLayoutVars>
          <dgm:chMax val="0"/>
          <dgm:bulletEnabled val="1"/>
        </dgm:presLayoutVars>
      </dgm:prSet>
      <dgm:spPr/>
    </dgm:pt>
    <dgm:pt modelId="{3970DE2B-CE97-462C-8447-50036A116DAB}" type="pres">
      <dgm:prSet presAssocID="{87CD01CE-65E8-4FDF-9369-0D74CF2C3933}" presName="negativeSpace" presStyleCnt="0"/>
      <dgm:spPr/>
    </dgm:pt>
    <dgm:pt modelId="{D72F706F-57CD-4827-B021-B024AFA7FF97}" type="pres">
      <dgm:prSet presAssocID="{87CD01CE-65E8-4FDF-9369-0D74CF2C3933}" presName="childText" presStyleLbl="conFgAcc1" presStyleIdx="3" presStyleCnt="5">
        <dgm:presLayoutVars>
          <dgm:bulletEnabled val="1"/>
        </dgm:presLayoutVars>
      </dgm:prSet>
      <dgm:spPr/>
    </dgm:pt>
    <dgm:pt modelId="{4743E18D-BA30-44C1-87B6-9308A823BB3F}" type="pres">
      <dgm:prSet presAssocID="{5FECA6C6-D0C2-41A9-BC8B-32FE02E3E71B}" presName="spaceBetweenRectangles" presStyleCnt="0"/>
      <dgm:spPr/>
    </dgm:pt>
    <dgm:pt modelId="{E511B59C-43DC-4004-8905-BDBA4EA2A64E}" type="pres">
      <dgm:prSet presAssocID="{00CC8ADD-98C6-4D41-8BDB-540D94B42ADB}" presName="parentLin" presStyleCnt="0"/>
      <dgm:spPr/>
    </dgm:pt>
    <dgm:pt modelId="{CED640DB-583B-49D9-9924-4E488B0715AA}" type="pres">
      <dgm:prSet presAssocID="{00CC8ADD-98C6-4D41-8BDB-540D94B42ADB}" presName="parentLeftMargin" presStyleLbl="node1" presStyleIdx="3" presStyleCnt="5"/>
      <dgm:spPr/>
    </dgm:pt>
    <dgm:pt modelId="{DC6E7AC9-08A6-491B-ACF0-DCDB91450229}" type="pres">
      <dgm:prSet presAssocID="{00CC8ADD-98C6-4D41-8BDB-540D94B42ADB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89203D2E-0A28-4FCF-9141-9137DC5EE49C}" type="pres">
      <dgm:prSet presAssocID="{00CC8ADD-98C6-4D41-8BDB-540D94B42ADB}" presName="negativeSpace" presStyleCnt="0"/>
      <dgm:spPr/>
    </dgm:pt>
    <dgm:pt modelId="{D3705EFC-5A86-4F69-95A7-EC5EBBF68383}" type="pres">
      <dgm:prSet presAssocID="{00CC8ADD-98C6-4D41-8BDB-540D94B42ADB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196CDC00-62F0-48DB-A39D-BC9E639632CA}" type="presOf" srcId="{C743BF4E-E305-4445-9A23-484AD87F37CD}" destId="{05E10D8B-F70B-4EBD-AD08-CD6F19B56672}" srcOrd="0" destOrd="0" presId="urn:microsoft.com/office/officeart/2005/8/layout/list1"/>
    <dgm:cxn modelId="{8C289501-7BA4-4DAB-8743-5D5744090001}" type="presOf" srcId="{00CC8ADD-98C6-4D41-8BDB-540D94B42ADB}" destId="{CED640DB-583B-49D9-9924-4E488B0715AA}" srcOrd="0" destOrd="0" presId="urn:microsoft.com/office/officeart/2005/8/layout/list1"/>
    <dgm:cxn modelId="{9405A707-B6C6-44C9-B7C8-7A3E00FBF655}" type="presOf" srcId="{7CDC98C6-9024-4B84-8C03-5B097260D87C}" destId="{3F70534D-F4BA-4923-9E30-9D6822EF7518}" srcOrd="1" destOrd="0" presId="urn:microsoft.com/office/officeart/2005/8/layout/list1"/>
    <dgm:cxn modelId="{64567312-57FF-47D6-9B6F-B7D99589B9A0}" type="presOf" srcId="{87CD01CE-65E8-4FDF-9369-0D74CF2C3933}" destId="{17E51F7E-4CEF-4BA1-A577-E9E9E07CBD2D}" srcOrd="0" destOrd="0" presId="urn:microsoft.com/office/officeart/2005/8/layout/list1"/>
    <dgm:cxn modelId="{740C3713-5BA4-4EBE-AAFA-FBBDFB7988C5}" srcId="{67429304-2196-4449-961D-F4734CD2426C}" destId="{00CC8ADD-98C6-4D41-8BDB-540D94B42ADB}" srcOrd="4" destOrd="0" parTransId="{1C5456AA-B1C0-437A-8302-C48F4C1F0FA9}" sibTransId="{652B8EEC-804D-4DAA-9020-131B528D6243}"/>
    <dgm:cxn modelId="{66395A2E-BBFC-4C01-9FF8-BEC623B87372}" srcId="{67429304-2196-4449-961D-F4734CD2426C}" destId="{7CDC98C6-9024-4B84-8C03-5B097260D87C}" srcOrd="2" destOrd="0" parTransId="{981F4E2C-0398-4708-9DC4-40E27ACBF225}" sibTransId="{FE4B525D-59F6-423C-A1FC-A2E8FDC1A872}"/>
    <dgm:cxn modelId="{FB62AE4D-E38E-4678-83C8-0D50D3C00E47}" srcId="{67429304-2196-4449-961D-F4734CD2426C}" destId="{87CD01CE-65E8-4FDF-9369-0D74CF2C3933}" srcOrd="3" destOrd="0" parTransId="{F9660976-B3F6-450F-B2A2-3E77F006C07A}" sibTransId="{5FECA6C6-D0C2-41A9-BC8B-32FE02E3E71B}"/>
    <dgm:cxn modelId="{E3B63C76-0ED4-4D6C-BF93-EEB51185B3BD}" type="presOf" srcId="{87CD01CE-65E8-4FDF-9369-0D74CF2C3933}" destId="{1B3F6D2E-D107-4DAB-86CD-1983D70C4511}" srcOrd="1" destOrd="0" presId="urn:microsoft.com/office/officeart/2005/8/layout/list1"/>
    <dgm:cxn modelId="{B4350879-CDCC-4C44-AF0D-EB0F0B63386F}" type="presOf" srcId="{67429304-2196-4449-961D-F4734CD2426C}" destId="{7B20B09B-DA45-472F-82BA-6A41B30DF1D4}" srcOrd="0" destOrd="0" presId="urn:microsoft.com/office/officeart/2005/8/layout/list1"/>
    <dgm:cxn modelId="{C2C85C8D-CE7B-4AEA-AA16-13FE2532572B}" type="presOf" srcId="{00CC8ADD-98C6-4D41-8BDB-540D94B42ADB}" destId="{DC6E7AC9-08A6-491B-ACF0-DCDB91450229}" srcOrd="1" destOrd="0" presId="urn:microsoft.com/office/officeart/2005/8/layout/list1"/>
    <dgm:cxn modelId="{648DA39E-FE50-4E6F-8265-72896245D663}" type="presOf" srcId="{07FA7EB5-05C5-47FC-907C-2B9A0C05569F}" destId="{B0512A2D-D1FB-4A95-A4E8-1FCD193E8047}" srcOrd="1" destOrd="0" presId="urn:microsoft.com/office/officeart/2005/8/layout/list1"/>
    <dgm:cxn modelId="{2053FBA6-5DA3-49FB-AB3E-F7A0CF1699D4}" srcId="{67429304-2196-4449-961D-F4734CD2426C}" destId="{C743BF4E-E305-4445-9A23-484AD87F37CD}" srcOrd="0" destOrd="0" parTransId="{F8A6FEB7-8594-4A3A-9389-EB75FB49BC02}" sibTransId="{12CB66E0-CBE1-41CC-8C47-219FA42B75A9}"/>
    <dgm:cxn modelId="{944886CB-12CD-497F-9CDC-0AE0A24575CC}" srcId="{67429304-2196-4449-961D-F4734CD2426C}" destId="{07FA7EB5-05C5-47FC-907C-2B9A0C05569F}" srcOrd="1" destOrd="0" parTransId="{B5766CA3-87F1-405B-B5EC-9B75EF9142EA}" sibTransId="{2CDEC4F4-4103-4DAA-A113-241E8ABFE4B7}"/>
    <dgm:cxn modelId="{FAB55FCF-56AA-4D02-8137-FE86CB735F7A}" type="presOf" srcId="{C743BF4E-E305-4445-9A23-484AD87F37CD}" destId="{F088862D-8FB1-4ACE-81FE-22A5704754E8}" srcOrd="1" destOrd="0" presId="urn:microsoft.com/office/officeart/2005/8/layout/list1"/>
    <dgm:cxn modelId="{5B398EF6-A74F-4650-9BCD-23DE702F5A9E}" type="presOf" srcId="{07FA7EB5-05C5-47FC-907C-2B9A0C05569F}" destId="{BA5D05BC-0E0B-48C4-9EFA-A5DCA6356965}" srcOrd="0" destOrd="0" presId="urn:microsoft.com/office/officeart/2005/8/layout/list1"/>
    <dgm:cxn modelId="{D024BAF9-564B-4090-B606-AD6152A06F34}" type="presOf" srcId="{7CDC98C6-9024-4B84-8C03-5B097260D87C}" destId="{D875C2E5-0421-4708-929B-9341E0EBE6B6}" srcOrd="0" destOrd="0" presId="urn:microsoft.com/office/officeart/2005/8/layout/list1"/>
    <dgm:cxn modelId="{1FAB3607-BA6D-491C-8778-583CC0C98D44}" type="presParOf" srcId="{7B20B09B-DA45-472F-82BA-6A41B30DF1D4}" destId="{D0AB65B1-1B8E-486D-8571-ABEA2BDEE639}" srcOrd="0" destOrd="0" presId="urn:microsoft.com/office/officeart/2005/8/layout/list1"/>
    <dgm:cxn modelId="{2567DDA0-0F8A-4069-86FC-A509AD27B9C8}" type="presParOf" srcId="{D0AB65B1-1B8E-486D-8571-ABEA2BDEE639}" destId="{05E10D8B-F70B-4EBD-AD08-CD6F19B56672}" srcOrd="0" destOrd="0" presId="urn:microsoft.com/office/officeart/2005/8/layout/list1"/>
    <dgm:cxn modelId="{10414A87-DC77-4D5F-8642-78FB8A46FA5D}" type="presParOf" srcId="{D0AB65B1-1B8E-486D-8571-ABEA2BDEE639}" destId="{F088862D-8FB1-4ACE-81FE-22A5704754E8}" srcOrd="1" destOrd="0" presId="urn:microsoft.com/office/officeart/2005/8/layout/list1"/>
    <dgm:cxn modelId="{E0BF0EB4-8B69-404F-8241-F2B3B40BDC3A}" type="presParOf" srcId="{7B20B09B-DA45-472F-82BA-6A41B30DF1D4}" destId="{9A8310CD-366D-4EEC-A361-8F3534D473C3}" srcOrd="1" destOrd="0" presId="urn:microsoft.com/office/officeart/2005/8/layout/list1"/>
    <dgm:cxn modelId="{764FB022-78F5-4D01-9BD8-C41163BA7E5F}" type="presParOf" srcId="{7B20B09B-DA45-472F-82BA-6A41B30DF1D4}" destId="{C8A6E064-7F9C-49D4-9AB8-D58A3F23E0EE}" srcOrd="2" destOrd="0" presId="urn:microsoft.com/office/officeart/2005/8/layout/list1"/>
    <dgm:cxn modelId="{85A0E47C-DEA3-4D17-858C-59BE05CDAD8C}" type="presParOf" srcId="{7B20B09B-DA45-472F-82BA-6A41B30DF1D4}" destId="{F890824A-3D19-4EEB-9145-66398AFAB8A5}" srcOrd="3" destOrd="0" presId="urn:microsoft.com/office/officeart/2005/8/layout/list1"/>
    <dgm:cxn modelId="{C35D544A-4F03-498F-9C51-357BECC64F56}" type="presParOf" srcId="{7B20B09B-DA45-472F-82BA-6A41B30DF1D4}" destId="{0F1712AD-F6EA-4068-ACDC-CC9079E8BA60}" srcOrd="4" destOrd="0" presId="urn:microsoft.com/office/officeart/2005/8/layout/list1"/>
    <dgm:cxn modelId="{314A8623-02D1-42B1-BFBC-C529FD3B8353}" type="presParOf" srcId="{0F1712AD-F6EA-4068-ACDC-CC9079E8BA60}" destId="{BA5D05BC-0E0B-48C4-9EFA-A5DCA6356965}" srcOrd="0" destOrd="0" presId="urn:microsoft.com/office/officeart/2005/8/layout/list1"/>
    <dgm:cxn modelId="{5B8EDEC3-439E-408B-BFBD-F90B11202E5F}" type="presParOf" srcId="{0F1712AD-F6EA-4068-ACDC-CC9079E8BA60}" destId="{B0512A2D-D1FB-4A95-A4E8-1FCD193E8047}" srcOrd="1" destOrd="0" presId="urn:microsoft.com/office/officeart/2005/8/layout/list1"/>
    <dgm:cxn modelId="{4D83E35E-78B7-49EE-BE56-E8D9351EBE97}" type="presParOf" srcId="{7B20B09B-DA45-472F-82BA-6A41B30DF1D4}" destId="{93339BD2-1CE2-4061-B14A-E954C814D7AC}" srcOrd="5" destOrd="0" presId="urn:microsoft.com/office/officeart/2005/8/layout/list1"/>
    <dgm:cxn modelId="{21D5A047-8A0F-4EBF-B1E2-F2732B1002DA}" type="presParOf" srcId="{7B20B09B-DA45-472F-82BA-6A41B30DF1D4}" destId="{CE67A164-CB04-482F-B11C-4F7B04086B1F}" srcOrd="6" destOrd="0" presId="urn:microsoft.com/office/officeart/2005/8/layout/list1"/>
    <dgm:cxn modelId="{EDBCA1A4-C08E-47C5-9E8C-7BC7C56605C1}" type="presParOf" srcId="{7B20B09B-DA45-472F-82BA-6A41B30DF1D4}" destId="{3BC8D5F4-3CD4-4371-8EB5-DC031F2320E8}" srcOrd="7" destOrd="0" presId="urn:microsoft.com/office/officeart/2005/8/layout/list1"/>
    <dgm:cxn modelId="{DEB6B1FB-3384-42EF-BD32-AE2107B9B687}" type="presParOf" srcId="{7B20B09B-DA45-472F-82BA-6A41B30DF1D4}" destId="{003BD84B-D511-4A24-AD92-9C5A669FE0F8}" srcOrd="8" destOrd="0" presId="urn:microsoft.com/office/officeart/2005/8/layout/list1"/>
    <dgm:cxn modelId="{24E6C50C-82A8-4D7B-BFE5-2300D265ADF4}" type="presParOf" srcId="{003BD84B-D511-4A24-AD92-9C5A669FE0F8}" destId="{D875C2E5-0421-4708-929B-9341E0EBE6B6}" srcOrd="0" destOrd="0" presId="urn:microsoft.com/office/officeart/2005/8/layout/list1"/>
    <dgm:cxn modelId="{D6E0B46A-6032-4D74-BA14-2651965D21AD}" type="presParOf" srcId="{003BD84B-D511-4A24-AD92-9C5A669FE0F8}" destId="{3F70534D-F4BA-4923-9E30-9D6822EF7518}" srcOrd="1" destOrd="0" presId="urn:microsoft.com/office/officeart/2005/8/layout/list1"/>
    <dgm:cxn modelId="{0A0AEFC5-C8B9-4EA6-BB32-94E33CE9D92C}" type="presParOf" srcId="{7B20B09B-DA45-472F-82BA-6A41B30DF1D4}" destId="{6F00E8CC-050B-4D06-B5E6-E878E0F1A890}" srcOrd="9" destOrd="0" presId="urn:microsoft.com/office/officeart/2005/8/layout/list1"/>
    <dgm:cxn modelId="{72FDEF79-9160-44BC-9A1C-72770656C953}" type="presParOf" srcId="{7B20B09B-DA45-472F-82BA-6A41B30DF1D4}" destId="{4BE83CC3-F40A-47BD-9440-25F8EDF77759}" srcOrd="10" destOrd="0" presId="urn:microsoft.com/office/officeart/2005/8/layout/list1"/>
    <dgm:cxn modelId="{C93F94D8-0522-4F4E-8211-769BBB299287}" type="presParOf" srcId="{7B20B09B-DA45-472F-82BA-6A41B30DF1D4}" destId="{2D1EE1EE-BC5A-431B-816C-7A14047ACD50}" srcOrd="11" destOrd="0" presId="urn:microsoft.com/office/officeart/2005/8/layout/list1"/>
    <dgm:cxn modelId="{548CAF66-CBA6-42C2-9C97-AA6A855667ED}" type="presParOf" srcId="{7B20B09B-DA45-472F-82BA-6A41B30DF1D4}" destId="{C8342316-8C8E-471E-ABC9-317E469A59CA}" srcOrd="12" destOrd="0" presId="urn:microsoft.com/office/officeart/2005/8/layout/list1"/>
    <dgm:cxn modelId="{FD051887-377D-425C-8CAF-05138C75298B}" type="presParOf" srcId="{C8342316-8C8E-471E-ABC9-317E469A59CA}" destId="{17E51F7E-4CEF-4BA1-A577-E9E9E07CBD2D}" srcOrd="0" destOrd="0" presId="urn:microsoft.com/office/officeart/2005/8/layout/list1"/>
    <dgm:cxn modelId="{97004BD1-B85E-4C46-A316-E163E8272B23}" type="presParOf" srcId="{C8342316-8C8E-471E-ABC9-317E469A59CA}" destId="{1B3F6D2E-D107-4DAB-86CD-1983D70C4511}" srcOrd="1" destOrd="0" presId="urn:microsoft.com/office/officeart/2005/8/layout/list1"/>
    <dgm:cxn modelId="{11DCA02A-1961-41BC-A6F1-21C98FD8C30B}" type="presParOf" srcId="{7B20B09B-DA45-472F-82BA-6A41B30DF1D4}" destId="{3970DE2B-CE97-462C-8447-50036A116DAB}" srcOrd="13" destOrd="0" presId="urn:microsoft.com/office/officeart/2005/8/layout/list1"/>
    <dgm:cxn modelId="{D48F333C-B49D-4184-B1B2-07AC93C2AFFC}" type="presParOf" srcId="{7B20B09B-DA45-472F-82BA-6A41B30DF1D4}" destId="{D72F706F-57CD-4827-B021-B024AFA7FF97}" srcOrd="14" destOrd="0" presId="urn:microsoft.com/office/officeart/2005/8/layout/list1"/>
    <dgm:cxn modelId="{70FCCB19-356C-4F29-BA10-6865F5239DF1}" type="presParOf" srcId="{7B20B09B-DA45-472F-82BA-6A41B30DF1D4}" destId="{4743E18D-BA30-44C1-87B6-9308A823BB3F}" srcOrd="15" destOrd="0" presId="urn:microsoft.com/office/officeart/2005/8/layout/list1"/>
    <dgm:cxn modelId="{7B3E7F7E-1841-4511-B82E-A3DDCBAC4D1F}" type="presParOf" srcId="{7B20B09B-DA45-472F-82BA-6A41B30DF1D4}" destId="{E511B59C-43DC-4004-8905-BDBA4EA2A64E}" srcOrd="16" destOrd="0" presId="urn:microsoft.com/office/officeart/2005/8/layout/list1"/>
    <dgm:cxn modelId="{D8CAEA5A-1D4B-48B7-BE98-6B08C80C7C0F}" type="presParOf" srcId="{E511B59C-43DC-4004-8905-BDBA4EA2A64E}" destId="{CED640DB-583B-49D9-9924-4E488B0715AA}" srcOrd="0" destOrd="0" presId="urn:microsoft.com/office/officeart/2005/8/layout/list1"/>
    <dgm:cxn modelId="{AAF8B6D4-3578-4A94-A096-04D1887C004C}" type="presParOf" srcId="{E511B59C-43DC-4004-8905-BDBA4EA2A64E}" destId="{DC6E7AC9-08A6-491B-ACF0-DCDB91450229}" srcOrd="1" destOrd="0" presId="urn:microsoft.com/office/officeart/2005/8/layout/list1"/>
    <dgm:cxn modelId="{A95CD880-2761-4055-8AEB-2CEEC677BEC9}" type="presParOf" srcId="{7B20B09B-DA45-472F-82BA-6A41B30DF1D4}" destId="{89203D2E-0A28-4FCF-9141-9137DC5EE49C}" srcOrd="17" destOrd="0" presId="urn:microsoft.com/office/officeart/2005/8/layout/list1"/>
    <dgm:cxn modelId="{E4D3677C-060A-4BF3-BA1C-6E3E4B7D7EFF}" type="presParOf" srcId="{7B20B09B-DA45-472F-82BA-6A41B30DF1D4}" destId="{D3705EFC-5A86-4F69-95A7-EC5EBBF68383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A6E064-7F9C-49D4-9AB8-D58A3F23E0EE}">
      <dsp:nvSpPr>
        <dsp:cNvPr id="0" name=""/>
        <dsp:cNvSpPr/>
      </dsp:nvSpPr>
      <dsp:spPr>
        <a:xfrm>
          <a:off x="0" y="325617"/>
          <a:ext cx="8468138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88862D-8FB1-4ACE-81FE-22A5704754E8}">
      <dsp:nvSpPr>
        <dsp:cNvPr id="0" name=""/>
        <dsp:cNvSpPr/>
      </dsp:nvSpPr>
      <dsp:spPr>
        <a:xfrm>
          <a:off x="423406" y="897"/>
          <a:ext cx="6046961" cy="649440"/>
        </a:xfrm>
        <a:prstGeom prst="roundRect">
          <a:avLst/>
        </a:prstGeom>
        <a:solidFill>
          <a:schemeClr val="accent2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053" tIns="0" rIns="224053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u="none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Agri Commodity Processing Units </a:t>
          </a:r>
          <a:r>
            <a:rPr lang="en-IN" sz="200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viz., Rice Mill, Dal Mill, Cotton Mill, Oil seeds processing, etc. </a:t>
          </a:r>
          <a:endParaRPr lang="en-IN" sz="2000" kern="1200" dirty="0"/>
        </a:p>
      </dsp:txBody>
      <dsp:txXfrm>
        <a:off x="455109" y="32600"/>
        <a:ext cx="5983555" cy="586034"/>
      </dsp:txXfrm>
    </dsp:sp>
    <dsp:sp modelId="{CE67A164-CB04-482F-B11C-4F7B04086B1F}">
      <dsp:nvSpPr>
        <dsp:cNvPr id="0" name=""/>
        <dsp:cNvSpPr/>
      </dsp:nvSpPr>
      <dsp:spPr>
        <a:xfrm>
          <a:off x="0" y="1493119"/>
          <a:ext cx="8468138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512A2D-D1FB-4A95-A4E8-1FCD193E8047}">
      <dsp:nvSpPr>
        <dsp:cNvPr id="0" name=""/>
        <dsp:cNvSpPr/>
      </dsp:nvSpPr>
      <dsp:spPr>
        <a:xfrm>
          <a:off x="423406" y="998817"/>
          <a:ext cx="5927696" cy="819021"/>
        </a:xfrm>
        <a:prstGeom prst="roundRect">
          <a:avLst/>
        </a:prstGeom>
        <a:solidFill>
          <a:schemeClr val="accent2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053" tIns="0" rIns="224053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Food Processing Units involved in Fruits &amp; Vegetables Processing, Grains/ Pulses Processing, Production of Jaggery and Nuts processing, etc. </a:t>
          </a:r>
          <a:endParaRPr lang="en-US" sz="2000" kern="12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3387" y="1038798"/>
        <a:ext cx="5847734" cy="739059"/>
      </dsp:txXfrm>
    </dsp:sp>
    <dsp:sp modelId="{4BE83CC3-F40A-47BD-9440-25F8EDF77759}">
      <dsp:nvSpPr>
        <dsp:cNvPr id="0" name=""/>
        <dsp:cNvSpPr/>
      </dsp:nvSpPr>
      <dsp:spPr>
        <a:xfrm>
          <a:off x="0" y="2491039"/>
          <a:ext cx="8468138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70534D-F4BA-4923-9E30-9D6822EF7518}">
      <dsp:nvSpPr>
        <dsp:cNvPr id="0" name=""/>
        <dsp:cNvSpPr/>
      </dsp:nvSpPr>
      <dsp:spPr>
        <a:xfrm>
          <a:off x="423406" y="2166319"/>
          <a:ext cx="5927696" cy="649440"/>
        </a:xfrm>
        <a:prstGeom prst="roundRect">
          <a:avLst/>
        </a:prstGeom>
        <a:solidFill>
          <a:schemeClr val="accent2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053" tIns="0" rIns="224053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Agri Exporters viz., Export of Fruits &amp; Vegetable Dairy products, Spices and Oil, etc. </a:t>
          </a:r>
          <a:endParaRPr lang="en-US" sz="2000" kern="12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5109" y="2198022"/>
        <a:ext cx="5864290" cy="586034"/>
      </dsp:txXfrm>
    </dsp:sp>
    <dsp:sp modelId="{D72F706F-57CD-4827-B021-B024AFA7FF97}">
      <dsp:nvSpPr>
        <dsp:cNvPr id="0" name=""/>
        <dsp:cNvSpPr/>
      </dsp:nvSpPr>
      <dsp:spPr>
        <a:xfrm>
          <a:off x="0" y="3591298"/>
          <a:ext cx="8468138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3F6D2E-D107-4DAB-86CD-1983D70C4511}">
      <dsp:nvSpPr>
        <dsp:cNvPr id="0" name=""/>
        <dsp:cNvSpPr/>
      </dsp:nvSpPr>
      <dsp:spPr>
        <a:xfrm>
          <a:off x="423406" y="3164239"/>
          <a:ext cx="5927696" cy="751778"/>
        </a:xfrm>
        <a:prstGeom prst="roundRect">
          <a:avLst/>
        </a:prstGeom>
        <a:solidFill>
          <a:schemeClr val="accent2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053" tIns="0" rIns="224053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Agri Input Manufacturing Units engaged in Production of bio-pesticides, bio-fertilizers and biofuels, etc. </a:t>
          </a:r>
          <a:endParaRPr lang="en-US" sz="2000" kern="12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0105" y="3200938"/>
        <a:ext cx="5854298" cy="678380"/>
      </dsp:txXfrm>
    </dsp:sp>
    <dsp:sp modelId="{D3705EFC-5A86-4F69-95A7-EC5EBBF68383}">
      <dsp:nvSpPr>
        <dsp:cNvPr id="0" name=""/>
        <dsp:cNvSpPr/>
      </dsp:nvSpPr>
      <dsp:spPr>
        <a:xfrm>
          <a:off x="0" y="4589218"/>
          <a:ext cx="8468138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6E7AC9-08A6-491B-ACF0-DCDB91450229}">
      <dsp:nvSpPr>
        <dsp:cNvPr id="0" name=""/>
        <dsp:cNvSpPr/>
      </dsp:nvSpPr>
      <dsp:spPr>
        <a:xfrm>
          <a:off x="423406" y="4264498"/>
          <a:ext cx="5927696" cy="649440"/>
        </a:xfrm>
        <a:prstGeom prst="roundRect">
          <a:avLst/>
        </a:prstGeom>
        <a:solidFill>
          <a:schemeClr val="accent2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053" tIns="0" rIns="224053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Farmer Producer Organizations</a:t>
          </a:r>
          <a:r>
            <a:rPr lang="en-IN" sz="2000" kern="1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n-US" sz="2000" kern="1200" dirty="0">
            <a:solidFill>
              <a:schemeClr val="tx1">
                <a:lumMod val="95000"/>
                <a:lumOff val="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55109" y="4296201"/>
        <a:ext cx="5864290" cy="5860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91FFEFD-1C21-4A66-9303-A4CB92022546}" type="datetimeFigureOut">
              <a:rPr lang="en-IN" smtClean="0"/>
              <a:pPr/>
              <a:t>07-10-2023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F09B1EE-6224-41AC-B57A-532101B188E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51544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09B1EE-6224-41AC-B57A-532101B188E6}" type="slidenum">
              <a:rPr lang="en-IN" smtClean="0"/>
              <a:pPr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55233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09B1EE-6224-41AC-B57A-532101B188E6}" type="slidenum">
              <a:rPr lang="en-IN" smtClean="0"/>
              <a:pPr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26205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09B1EE-6224-41AC-B57A-532101B188E6}" type="slidenum">
              <a:rPr lang="en-IN" smtClean="0"/>
              <a:pPr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07160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09B1EE-6224-41AC-B57A-532101B188E6}" type="slidenum">
              <a:rPr lang="en-IN" smtClean="0"/>
              <a:pPr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47675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09B1EE-6224-41AC-B57A-532101B188E6}" type="slidenum">
              <a:rPr lang="en-IN" smtClean="0"/>
              <a:pPr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34753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09B1EE-6224-41AC-B57A-532101B188E6}" type="slidenum">
              <a:rPr lang="en-IN" smtClean="0"/>
              <a:pPr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99761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09B1EE-6224-41AC-B57A-532101B188E6}" type="slidenum">
              <a:rPr lang="en-IN" smtClean="0"/>
              <a:pPr/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709451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09B1EE-6224-41AC-B57A-532101B188E6}" type="slidenum">
              <a:rPr lang="en-IN" smtClean="0"/>
              <a:pPr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352717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09B1EE-6224-41AC-B57A-532101B188E6}" type="slidenum">
              <a:rPr lang="en-IN" smtClean="0"/>
              <a:pPr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41120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133BE557-2054-4DEB-BD4C-80E178AE1C51}" type="datetime1">
              <a:rPr lang="en-IN" smtClean="0"/>
              <a:pPr/>
              <a:t>07-10-2023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81757-A7B7-4A6E-B5BF-1F1A05F70D3D}" type="slidenum">
              <a:rPr lang="en-IN" smtClean="0"/>
              <a:pPr/>
              <a:t>‹#›</a:t>
            </a:fld>
            <a:endParaRPr lang="en-IN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5121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6A6A2-CF5C-4368-9CDA-16EE3D51B29E}" type="datetime1">
              <a:rPr lang="en-IN" smtClean="0"/>
              <a:pPr/>
              <a:t>07-10-2023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81757-A7B7-4A6E-B5BF-1F1A05F70D3D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32903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711CD-1705-4C80-B1AF-6F975F16DD22}" type="datetime1">
              <a:rPr lang="en-IN" smtClean="0"/>
              <a:pPr/>
              <a:t>07-10-2023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81757-A7B7-4A6E-B5BF-1F1A05F70D3D}" type="slidenum">
              <a:rPr lang="en-IN" smtClean="0"/>
              <a:pPr/>
              <a:t>‹#›</a:t>
            </a:fld>
            <a:endParaRPr lang="en-IN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0027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356FB-A922-4C7F-9F63-3E06223EF6D7}" type="datetime1">
              <a:rPr lang="en-IN" smtClean="0"/>
              <a:pPr/>
              <a:t>07-10-2023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81757-A7B7-4A6E-B5BF-1F1A05F70D3D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59818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E9A6C-0A53-4D2A-A2C7-743963A06C66}" type="datetime1">
              <a:rPr lang="en-IN" smtClean="0"/>
              <a:pPr/>
              <a:t>07-10-2023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81757-A7B7-4A6E-B5BF-1F1A05F70D3D}" type="slidenum">
              <a:rPr lang="en-IN" smtClean="0"/>
              <a:pPr/>
              <a:t>‹#›</a:t>
            </a:fld>
            <a:endParaRPr lang="en-IN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1316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BEA8-F7F1-44EE-85A1-55FF639DC46D}" type="datetime1">
              <a:rPr lang="en-IN" smtClean="0"/>
              <a:pPr/>
              <a:t>07-10-2023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81757-A7B7-4A6E-B5BF-1F1A05F70D3D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98016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04D7E-DDE6-4142-BFF4-378C269F32FB}" type="datetime1">
              <a:rPr lang="en-IN" smtClean="0"/>
              <a:pPr/>
              <a:t>07-10-2023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81757-A7B7-4A6E-B5BF-1F1A05F70D3D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35884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D9E56-69B2-4C4B-8B85-D60CE10A3FDB}" type="datetime1">
              <a:rPr lang="en-IN" smtClean="0"/>
              <a:pPr/>
              <a:t>07-10-2023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81757-A7B7-4A6E-B5BF-1F1A05F70D3D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07802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C7BAE-B7CB-4087-8DFE-369652503347}" type="datetime1">
              <a:rPr lang="en-IN" smtClean="0"/>
              <a:pPr/>
              <a:t>07-10-2023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81757-A7B7-4A6E-B5BF-1F1A05F70D3D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15160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00943-AFE8-4E72-90E1-F050AD2A5E2A}" type="datetime1">
              <a:rPr lang="en-IN" smtClean="0"/>
              <a:pPr/>
              <a:t>07-10-2023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81757-A7B7-4A6E-B5BF-1F1A05F70D3D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21582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5862-01DE-42F5-B189-1573875761A1}" type="datetime1">
              <a:rPr lang="en-IN" smtClean="0"/>
              <a:pPr/>
              <a:t>07-10-2023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81757-A7B7-4A6E-B5BF-1F1A05F70D3D}" type="slidenum">
              <a:rPr lang="en-IN" smtClean="0"/>
              <a:pPr/>
              <a:t>‹#›</a:t>
            </a:fld>
            <a:endParaRPr lang="en-IN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5729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DD96C3BB-4B7C-459B-B343-9BDBE0C05C5C}" type="datetime1">
              <a:rPr lang="en-IN" smtClean="0"/>
              <a:pPr/>
              <a:t>07-10-2023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8F81757-A7B7-4A6E-B5BF-1F1A05F70D3D}" type="slidenum">
              <a:rPr lang="en-IN" smtClean="0"/>
              <a:pPr/>
              <a:t>‹#›</a:t>
            </a:fld>
            <a:endParaRPr lang="en-IN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0115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nio.com/people/male-men/pomegranates-sorting-and-packing-fruit-for-export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9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3.png"/><Relationship Id="rId9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51.sv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openxmlformats.org/officeDocument/2006/relationships/image" Target="../media/image57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9.png"/><Relationship Id="rId10" Type="http://schemas.openxmlformats.org/officeDocument/2006/relationships/image" Target="../media/image43.png"/><Relationship Id="rId4" Type="http://schemas.openxmlformats.org/officeDocument/2006/relationships/image" Target="../media/image55.svg"/><Relationship Id="rId9" Type="http://schemas.openxmlformats.org/officeDocument/2006/relationships/image" Target="../media/image59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23.png"/><Relationship Id="rId3" Type="http://schemas.openxmlformats.org/officeDocument/2006/relationships/image" Target="../media/image9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21.png"/><Relationship Id="rId5" Type="http://schemas.openxmlformats.org/officeDocument/2006/relationships/diagramLayout" Target="../diagrams/layout1.xml"/><Relationship Id="rId15" Type="http://schemas.openxmlformats.org/officeDocument/2006/relationships/image" Target="../media/image25.png"/><Relationship Id="rId10" Type="http://schemas.openxmlformats.org/officeDocument/2006/relationships/image" Target="../media/image20.jpeg"/><Relationship Id="rId4" Type="http://schemas.openxmlformats.org/officeDocument/2006/relationships/diagramData" Target="../diagrams/data1.xml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9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7.sv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C8871E-62F7-4C81-9B64-9BD0EC30F4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9" r="1" b="1"/>
          <a:stretch/>
        </p:blipFill>
        <p:spPr>
          <a:xfrm>
            <a:off x="3136388" y="10"/>
            <a:ext cx="5073333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F3B229-6BD8-4412-B421-C92D43B7B8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606"/>
          <a:stretch/>
        </p:blipFill>
        <p:spPr>
          <a:xfrm>
            <a:off x="7381690" y="3456432"/>
            <a:ext cx="4810310" cy="3456431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A7CE57-8167-4490-8C8B-39013B61DC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151" r="2" b="6155"/>
          <a:stretch/>
        </p:blipFill>
        <p:spPr>
          <a:xfrm>
            <a:off x="3189428" y="3456432"/>
            <a:ext cx="5020293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pic>
        <p:nvPicPr>
          <p:cNvPr id="7" name="Content Placeholder 4" descr="A picture containing text, indoor, marketplace, several&#10;&#10;Description automatically generated">
            <a:extLst>
              <a:ext uri="{FF2B5EF4-FFF2-40B4-BE49-F238E27FC236}">
                <a16:creationId xmlns:a16="http://schemas.microsoft.com/office/drawing/2014/main" id="{654D8DA5-C3F6-4AAF-A168-9E1D9683D5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509" r="-1" b="4758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2F07322-3CE5-484C-9A4C-1CB277F9A5AA}"/>
              </a:ext>
            </a:extLst>
          </p:cNvPr>
          <p:cNvSpPr txBox="1">
            <a:spLocks/>
          </p:cNvSpPr>
          <p:nvPr/>
        </p:nvSpPr>
        <p:spPr>
          <a:xfrm>
            <a:off x="0" y="2677213"/>
            <a:ext cx="12284764" cy="101394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Food Processing Industry Finance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5EE5F9-195D-405E-B46A-949C0F0C28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88" y="6214217"/>
            <a:ext cx="1555425" cy="54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470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9FB1298-A41D-488D-923E-8EE6D70F3BB9}"/>
              </a:ext>
            </a:extLst>
          </p:cNvPr>
          <p:cNvSpPr txBox="1"/>
          <p:nvPr/>
        </p:nvSpPr>
        <p:spPr>
          <a:xfrm>
            <a:off x="853222" y="970399"/>
            <a:ext cx="236496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Security:</a:t>
            </a:r>
            <a:endParaRPr lang="en-IN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C09697-F18F-4B24-816D-473169C9F7F6}"/>
              </a:ext>
            </a:extLst>
          </p:cNvPr>
          <p:cNvSpPr txBox="1"/>
          <p:nvPr/>
        </p:nvSpPr>
        <p:spPr>
          <a:xfrm>
            <a:off x="853222" y="1732617"/>
            <a:ext cx="9398558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800"/>
              </a:spcAft>
            </a:pPr>
            <a:r>
              <a:rPr lang="en-IN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Primary Security: </a:t>
            </a:r>
            <a:r>
              <a:rPr lang="en-IN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Hypothecation of plant, machinery, stocks, receivables, etc. and other movable assets created out of Bank’s finance. Present and Future.</a:t>
            </a:r>
          </a:p>
          <a:p>
            <a:pPr marL="0" indent="0" algn="just">
              <a:spcBef>
                <a:spcPts val="600"/>
              </a:spcBef>
              <a:spcAft>
                <a:spcPts val="800"/>
              </a:spcAft>
              <a:buNone/>
            </a:pPr>
            <a:r>
              <a:rPr lang="en-IN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IN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Collateral Security</a:t>
            </a:r>
            <a:r>
              <a:rPr lang="en-IN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IN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Where</a:t>
            </a:r>
            <a:r>
              <a:rPr lang="en-IN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Credit Guarantee Available:-</a:t>
            </a:r>
          </a:p>
          <a:p>
            <a:pPr marL="342900" indent="-342900" algn="just"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IN" sz="2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Loans up to Rs 5 Crores:  No Collateral for Guarantee coverage under CGTMSE/ </a:t>
            </a:r>
            <a:r>
              <a:rPr lang="en-IN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NABSanrakshan</a:t>
            </a:r>
            <a:r>
              <a:rPr lang="en-IN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CGFMU. </a:t>
            </a:r>
          </a:p>
          <a:p>
            <a:pPr marL="457200" indent="-457200" algn="just">
              <a:spcBef>
                <a:spcPts val="60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IN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Loans &gt; Rs. 5  Crores: Covered under CGTMSE for amount up to Rs 5 Crores under Hybrid Model. 40% SARFAESI compliant security to be obtained for amount above Rs. 5 crores.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CCA85B34-3743-4E10-BDA7-92DC02D551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6197236"/>
            <a:ext cx="1451329" cy="505438"/>
          </a:xfrm>
          <a:prstGeom prst="rect">
            <a:avLst/>
          </a:prstGeom>
        </p:spPr>
      </p:pic>
      <p:pic>
        <p:nvPicPr>
          <p:cNvPr id="5" name="Picture 4" descr="A red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CCD600D7-3B12-25D1-888E-DC92928B69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847" y="765313"/>
            <a:ext cx="1721904" cy="11032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D9A202-34DB-1B58-16DE-A8F2642DC1A5}"/>
              </a:ext>
            </a:extLst>
          </p:cNvPr>
          <p:cNvSpPr txBox="1"/>
          <p:nvPr/>
        </p:nvSpPr>
        <p:spPr>
          <a:xfrm>
            <a:off x="775253" y="61672"/>
            <a:ext cx="11035747" cy="584775"/>
          </a:xfrm>
          <a:prstGeom prst="rect">
            <a:avLst/>
          </a:prstGeom>
          <a:solidFill>
            <a:srgbClr val="FFFFCC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Agri Enterprises Loan (AEL</a:t>
            </a:r>
            <a:r>
              <a:rPr lang="en-I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BA8F2D4-2E70-88B2-BD21-26D6348B2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81757-A7B7-4A6E-B5BF-1F1A05F70D3D}" type="slidenum">
              <a:rPr lang="en-IN" smtClean="0"/>
              <a:pPr/>
              <a:t>10</a:t>
            </a:fld>
            <a:endParaRPr lang="en-I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448B53-11C6-095D-8F88-107880AF0B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487" r="14606"/>
          <a:stretch/>
        </p:blipFill>
        <p:spPr>
          <a:xfrm>
            <a:off x="10763371" y="3103009"/>
            <a:ext cx="1004856" cy="8407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D67C80-EE45-5889-C471-7F5E0FFBA8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3819" y="882350"/>
            <a:ext cx="614363" cy="614363"/>
          </a:xfrm>
          <a:prstGeom prst="rect">
            <a:avLst/>
          </a:prstGeom>
        </p:spPr>
      </p:pic>
      <p:pic>
        <p:nvPicPr>
          <p:cNvPr id="10" name="Graphic 9" descr="Safe with solid fill">
            <a:extLst>
              <a:ext uri="{FF2B5EF4-FFF2-40B4-BE49-F238E27FC236}">
                <a16:creationId xmlns:a16="http://schemas.microsoft.com/office/drawing/2014/main" id="{5390D74C-68D5-4DD9-1555-117ADC4DCB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74504" y="3103009"/>
            <a:ext cx="570774" cy="5707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7E9299-9263-2846-53C9-EAB0374930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72494" y="4122070"/>
            <a:ext cx="1654257" cy="82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038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0974907-395E-40F3-86C7-9C9228085216}"/>
              </a:ext>
            </a:extLst>
          </p:cNvPr>
          <p:cNvSpPr txBox="1"/>
          <p:nvPr/>
        </p:nvSpPr>
        <p:spPr>
          <a:xfrm>
            <a:off x="953094" y="957029"/>
            <a:ext cx="9918105" cy="2564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89013" indent="-989013" algn="just">
              <a:spcBef>
                <a:spcPts val="600"/>
              </a:spcBef>
              <a:spcAft>
                <a:spcPts val="800"/>
              </a:spcAft>
              <a:buNone/>
            </a:pPr>
            <a:r>
              <a:rPr lang="en-IN" sz="2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Collateral Security :</a:t>
            </a:r>
            <a:r>
              <a:rPr lang="en-I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989013" indent="-989013" algn="just">
              <a:spcBef>
                <a:spcPts val="600"/>
              </a:spcBef>
              <a:spcAft>
                <a:spcPts val="800"/>
              </a:spcAft>
              <a:buNone/>
            </a:pPr>
            <a:r>
              <a:rPr lang="en-IN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Where</a:t>
            </a:r>
            <a:r>
              <a:rPr lang="en-I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Credit Guarantee </a:t>
            </a:r>
            <a:r>
              <a:rPr lang="en-I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en-I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Available : </a:t>
            </a:r>
          </a:p>
          <a:p>
            <a:pPr marL="342900" lvl="0" indent="-342900" algn="just">
              <a:spcBef>
                <a:spcPts val="60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I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NIL for Loans up to 1.60 lakhs.</a:t>
            </a:r>
          </a:p>
          <a:p>
            <a:pPr marL="342900" lvl="0" indent="-342900" algn="just">
              <a:spcBef>
                <a:spcPts val="60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I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Loans above Rs 1.60 lakhs: Mortgage of SARFAESI Compliant property having market value not less than 40% of the limit sanctioned</a:t>
            </a:r>
            <a:r>
              <a:rPr lang="en-IN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CD52F7EF-68AF-492C-969B-B3B80BBE57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6197236"/>
            <a:ext cx="1451329" cy="505438"/>
          </a:xfrm>
          <a:prstGeom prst="rect">
            <a:avLst/>
          </a:prstGeom>
        </p:spPr>
      </p:pic>
      <p:pic>
        <p:nvPicPr>
          <p:cNvPr id="5" name="Graphic 4" descr="Safe with solid fill">
            <a:extLst>
              <a:ext uri="{FF2B5EF4-FFF2-40B4-BE49-F238E27FC236}">
                <a16:creationId xmlns:a16="http://schemas.microsoft.com/office/drawing/2014/main" id="{7B4C6854-F3D8-1CB7-2A7B-112F05F318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40590" y="880324"/>
            <a:ext cx="665043" cy="731032"/>
          </a:xfrm>
          <a:prstGeom prst="rect">
            <a:avLst/>
          </a:prstGeom>
        </p:spPr>
      </p:pic>
      <p:pic>
        <p:nvPicPr>
          <p:cNvPr id="4" name="Picture 3" descr="A red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624C1B73-5198-07AA-361C-C2438222C0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847" y="765313"/>
            <a:ext cx="1721904" cy="11032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7AFF04-527F-3EB5-6561-0AB93C5B74A7}"/>
              </a:ext>
            </a:extLst>
          </p:cNvPr>
          <p:cNvSpPr txBox="1"/>
          <p:nvPr/>
        </p:nvSpPr>
        <p:spPr>
          <a:xfrm>
            <a:off x="775253" y="61672"/>
            <a:ext cx="11035747" cy="584775"/>
          </a:xfrm>
          <a:prstGeom prst="rect">
            <a:avLst/>
          </a:prstGeom>
          <a:solidFill>
            <a:srgbClr val="FFFFCC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Agri Enterprises Loan (AEL</a:t>
            </a:r>
            <a:r>
              <a:rPr lang="en-I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588D865-D300-BF59-5E6D-B7AC5B341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81757-A7B7-4A6E-B5BF-1F1A05F70D3D}" type="slidenum">
              <a:rPr lang="en-IN" smtClean="0"/>
              <a:pPr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56606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9F1BADD-F6E9-45D0-9B05-D872507E0EBB}"/>
              </a:ext>
            </a:extLst>
          </p:cNvPr>
          <p:cNvSpPr txBox="1"/>
          <p:nvPr/>
        </p:nvSpPr>
        <p:spPr>
          <a:xfrm>
            <a:off x="983500" y="946247"/>
            <a:ext cx="278101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Loan term:</a:t>
            </a:r>
            <a:endParaRPr lang="en-IN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D470CF-1E84-4321-97A4-47FD6DFDAD10}"/>
              </a:ext>
            </a:extLst>
          </p:cNvPr>
          <p:cNvSpPr txBox="1"/>
          <p:nvPr/>
        </p:nvSpPr>
        <p:spPr>
          <a:xfrm>
            <a:off x="932984" y="1544056"/>
            <a:ext cx="919031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buFont typeface="+mj-lt"/>
              <a:buAutoNum type="alphaLcParenR"/>
            </a:pPr>
            <a:r>
              <a:rPr lang="en-I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Term Loans:- </a:t>
            </a:r>
            <a:r>
              <a:rPr lang="en-IN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1-10 years (including moratorium of upto 24 months)</a:t>
            </a:r>
          </a:p>
          <a:p>
            <a:pPr lvl="0" algn="just"/>
            <a:endParaRPr lang="en-IN" sz="2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I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Cash Credit: -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Tenure: 1 year.</a:t>
            </a:r>
            <a:endParaRPr lang="en-IN" sz="2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F6ECAC-96AB-45A0-926F-82A3E354F121}"/>
              </a:ext>
            </a:extLst>
          </p:cNvPr>
          <p:cNvSpPr txBox="1"/>
          <p:nvPr/>
        </p:nvSpPr>
        <p:spPr>
          <a:xfrm>
            <a:off x="932984" y="3427351"/>
            <a:ext cx="489825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Repayment Frequency: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09C35D-FC39-49CA-86A0-F4771082756D}"/>
              </a:ext>
            </a:extLst>
          </p:cNvPr>
          <p:cNvSpPr txBox="1"/>
          <p:nvPr/>
        </p:nvSpPr>
        <p:spPr>
          <a:xfrm>
            <a:off x="932984" y="3911496"/>
            <a:ext cx="9471863" cy="1197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+mj-lt"/>
              <a:buAutoNum type="alphaLcParenR"/>
            </a:pPr>
            <a:r>
              <a:rPr lang="en-I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Term Loans: </a:t>
            </a:r>
            <a:r>
              <a:rPr lang="en-IN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Negotiated Repayment.</a:t>
            </a:r>
          </a:p>
          <a:p>
            <a:pPr marL="342900" lvl="0" indent="-342900" algn="just">
              <a:lnSpc>
                <a:spcPct val="150000"/>
              </a:lnSpc>
              <a:buFont typeface="+mj-lt"/>
              <a:buAutoNum type="alphaLcParenR"/>
            </a:pP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Cash Credit: 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Repayable on demand and to be renewed annually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IN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C1CF17-2EE4-4697-8186-8D2F3E5BB1BC}"/>
              </a:ext>
            </a:extLst>
          </p:cNvPr>
          <p:cNvSpPr txBox="1"/>
          <p:nvPr/>
        </p:nvSpPr>
        <p:spPr>
          <a:xfrm>
            <a:off x="824189" y="5462630"/>
            <a:ext cx="511584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Moratorium period:</a:t>
            </a:r>
            <a:endParaRPr lang="en-IN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F97E31-AD9E-4686-BDC2-50EE1F6AD730}"/>
              </a:ext>
            </a:extLst>
          </p:cNvPr>
          <p:cNvSpPr txBox="1"/>
          <p:nvPr/>
        </p:nvSpPr>
        <p:spPr>
          <a:xfrm>
            <a:off x="994413" y="6071600"/>
            <a:ext cx="745132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6- 24 months as per the cashflow generation.</a:t>
            </a:r>
          </a:p>
        </p:txBody>
      </p:sp>
      <p:pic>
        <p:nvPicPr>
          <p:cNvPr id="3" name="Graphic 2" descr="Clipboard with solid fill">
            <a:extLst>
              <a:ext uri="{FF2B5EF4-FFF2-40B4-BE49-F238E27FC236}">
                <a16:creationId xmlns:a16="http://schemas.microsoft.com/office/drawing/2014/main" id="{432627B5-B45C-42A2-8BDE-CF6340CECC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92584" y="5476902"/>
            <a:ext cx="434511" cy="528212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24B6587F-CE8B-41E5-95ED-970DCB9A9D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6197236"/>
            <a:ext cx="1451329" cy="505438"/>
          </a:xfrm>
          <a:prstGeom prst="rect">
            <a:avLst/>
          </a:prstGeom>
        </p:spPr>
      </p:pic>
      <p:pic>
        <p:nvPicPr>
          <p:cNvPr id="14" name="Graphic 13" descr="Transfer1 with solid fill">
            <a:extLst>
              <a:ext uri="{FF2B5EF4-FFF2-40B4-BE49-F238E27FC236}">
                <a16:creationId xmlns:a16="http://schemas.microsoft.com/office/drawing/2014/main" id="{A5C6E38D-1449-22E0-49F0-A6656F4E53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27094" y="3286483"/>
            <a:ext cx="914400" cy="914400"/>
          </a:xfrm>
          <a:prstGeom prst="rect">
            <a:avLst/>
          </a:prstGeom>
        </p:spPr>
      </p:pic>
      <p:pic>
        <p:nvPicPr>
          <p:cNvPr id="18" name="Graphic 17" descr="Loan with solid fill">
            <a:extLst>
              <a:ext uri="{FF2B5EF4-FFF2-40B4-BE49-F238E27FC236}">
                <a16:creationId xmlns:a16="http://schemas.microsoft.com/office/drawing/2014/main" id="{E3535E2A-A577-0E0D-F8EC-5FF1563400B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182002" y="786400"/>
            <a:ext cx="757656" cy="757656"/>
          </a:xfrm>
          <a:prstGeom prst="rect">
            <a:avLst/>
          </a:prstGeom>
        </p:spPr>
      </p:pic>
      <p:pic>
        <p:nvPicPr>
          <p:cNvPr id="5" name="Picture 4" descr="A red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AA447779-E191-3DC6-25FD-26A3C9304B2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847" y="765313"/>
            <a:ext cx="1721904" cy="11032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079F82-7DFC-82BD-5E4A-6473CCD35F29}"/>
              </a:ext>
            </a:extLst>
          </p:cNvPr>
          <p:cNvSpPr txBox="1"/>
          <p:nvPr/>
        </p:nvSpPr>
        <p:spPr>
          <a:xfrm>
            <a:off x="775253" y="61672"/>
            <a:ext cx="11035747" cy="584775"/>
          </a:xfrm>
          <a:prstGeom prst="rect">
            <a:avLst/>
          </a:prstGeom>
          <a:solidFill>
            <a:srgbClr val="FFFFCC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Agri Enterprises Loan (AEL</a:t>
            </a:r>
            <a:r>
              <a:rPr lang="en-I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4AD2BC0-4806-C482-1131-5BAD38D2C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81757-A7B7-4A6E-B5BF-1F1A05F70D3D}" type="slidenum">
              <a:rPr lang="en-IN" smtClean="0"/>
              <a:pPr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0085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5B52E-52A8-4683-9351-4CE6456CA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505353"/>
          </a:xfrm>
        </p:spPr>
        <p:txBody>
          <a:bodyPr>
            <a:normAutofit fontScale="90000"/>
          </a:bodyPr>
          <a:lstStyle/>
          <a:p>
            <a:r>
              <a:rPr lang="en-US" dirty="0"/>
              <a:t>Agri Infrastructure fund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045421-E046-4E5B-A54E-061412039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81757-A7B7-4A6E-B5BF-1F1A05F70D3D}" type="slidenum">
              <a:rPr lang="en-IN" smtClean="0"/>
              <a:pPr/>
              <a:t>13</a:t>
            </a:fld>
            <a:endParaRPr lang="en-IN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5664A3D4-49E2-45C8-BAB6-9A7759F7F0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5877571"/>
              </p:ext>
            </p:extLst>
          </p:nvPr>
        </p:nvGraphicFramePr>
        <p:xfrm>
          <a:off x="793101" y="1222310"/>
          <a:ext cx="10422980" cy="53638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60944">
                  <a:extLst>
                    <a:ext uri="{9D8B030D-6E8A-4147-A177-3AD203B41FA5}">
                      <a16:colId xmlns:a16="http://schemas.microsoft.com/office/drawing/2014/main" val="2880051140"/>
                    </a:ext>
                  </a:extLst>
                </a:gridCol>
                <a:gridCol w="8662036">
                  <a:extLst>
                    <a:ext uri="{9D8B030D-6E8A-4147-A177-3AD203B41FA5}">
                      <a16:colId xmlns:a16="http://schemas.microsoft.com/office/drawing/2014/main" val="2990852283"/>
                    </a:ext>
                  </a:extLst>
                </a:gridCol>
              </a:tblGrid>
              <a:tr h="89799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Target Group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711" marR="3711" marT="3711" marB="0" anchor="ctr"/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PACS, Marketing Coop Societies, FPOs, SHGs, JLGs, Multipurpose Cooperative Societies, Agri-entrepreneurs, Start-ups and Central /State Agency or local Body sponsored PPP Projects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711" marR="3711" marT="3711" marB="0" anchor="ctr"/>
                </a:tc>
                <a:extLst>
                  <a:ext uri="{0D108BD9-81ED-4DB2-BD59-A6C34878D82A}">
                    <a16:rowId xmlns:a16="http://schemas.microsoft.com/office/drawing/2014/main" val="3773802388"/>
                  </a:ext>
                </a:extLst>
              </a:tr>
              <a:tr h="89799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Purpose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711" marR="3711" marT="3711" marB="0" anchor="ctr"/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 establish Cold stores, Warehousing, Silos, Assaying /Grading, Packing units, ripening chambers /waxing plants, Seed Processing &amp; Packaging, Cashew Processing, Tissue culture units etc.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711" marR="3711" marT="3711" marB="0" anchor="ctr"/>
                </a:tc>
                <a:extLst>
                  <a:ext uri="{0D108BD9-81ED-4DB2-BD59-A6C34878D82A}">
                    <a16:rowId xmlns:a16="http://schemas.microsoft.com/office/drawing/2014/main" val="2546644004"/>
                  </a:ext>
                </a:extLst>
              </a:tr>
              <a:tr h="45132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Loan Quantum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711" marR="3711" marT="3711" marB="0" anchor="ctr"/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Min. or Maximum loan ceilings. However, Cap of Rs. 2 crore for interest subvention benefit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711" marR="3711" marT="3711" marB="0" anchor="ctr"/>
                </a:tc>
                <a:extLst>
                  <a:ext uri="{0D108BD9-81ED-4DB2-BD59-A6C34878D82A}">
                    <a16:rowId xmlns:a16="http://schemas.microsoft.com/office/drawing/2014/main" val="2664177747"/>
                  </a:ext>
                </a:extLst>
              </a:tr>
              <a:tr h="16750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Margin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711" marR="3711" marT="3711" marB="0" anchor="ctr"/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Min.10%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711" marR="3711" marT="3711" marB="0" anchor="ctr"/>
                </a:tc>
                <a:extLst>
                  <a:ext uri="{0D108BD9-81ED-4DB2-BD59-A6C34878D82A}">
                    <a16:rowId xmlns:a16="http://schemas.microsoft.com/office/drawing/2014/main" val="3017480225"/>
                  </a:ext>
                </a:extLst>
              </a:tr>
              <a:tr h="16750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Repayment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711" marR="3711" marT="3711" marB="0" anchor="ctr"/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Max. 10 years including moratorium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711" marR="3711" marT="3711" marB="0" anchor="ctr"/>
                </a:tc>
                <a:extLst>
                  <a:ext uri="{0D108BD9-81ED-4DB2-BD59-A6C34878D82A}">
                    <a16:rowId xmlns:a16="http://schemas.microsoft.com/office/drawing/2014/main" val="1294810232"/>
                  </a:ext>
                </a:extLst>
              </a:tr>
              <a:tr h="325697"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Rate of Interest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711" marR="3711" marT="3711" marB="0" anchor="ctr"/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 to Rs 2 Cr: 6M MCLR+100 bps subject to a max. of 9% p.a,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711" marR="3711" marT="3711" marB="0" anchor="ctr"/>
                </a:tc>
                <a:extLst>
                  <a:ext uri="{0D108BD9-81ED-4DB2-BD59-A6C34878D82A}">
                    <a16:rowId xmlns:a16="http://schemas.microsoft.com/office/drawing/2014/main" val="2076751252"/>
                  </a:ext>
                </a:extLst>
              </a:tr>
              <a:tr h="1675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Above Rs.2 Cr. Card rate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711" marR="3711" marT="3711" marB="0" anchor="ctr"/>
                </a:tc>
                <a:extLst>
                  <a:ext uri="{0D108BD9-81ED-4DB2-BD59-A6C34878D82A}">
                    <a16:rowId xmlns:a16="http://schemas.microsoft.com/office/drawing/2014/main" val="3951966859"/>
                  </a:ext>
                </a:extLst>
              </a:tr>
              <a:tr h="30243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Intt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Subvention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711" marR="3711" marT="3711" marB="0" anchor="ctr"/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3% p.a for loan upto Rs.2 Cr for a period of 7 years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711" marR="3711" marT="3711" marB="0" anchor="ctr"/>
                </a:tc>
                <a:extLst>
                  <a:ext uri="{0D108BD9-81ED-4DB2-BD59-A6C34878D82A}">
                    <a16:rowId xmlns:a16="http://schemas.microsoft.com/office/drawing/2014/main" val="3754942861"/>
                  </a:ext>
                </a:extLst>
              </a:tr>
              <a:tr h="16750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Capital Subsidy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711" marR="3711" marT="3711" marB="0" anchor="ctr"/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NIL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711" marR="3711" marT="3711" marB="0" anchor="ctr"/>
                </a:tc>
                <a:extLst>
                  <a:ext uri="{0D108BD9-81ED-4DB2-BD59-A6C34878D82A}">
                    <a16:rowId xmlns:a16="http://schemas.microsoft.com/office/drawing/2014/main" val="2141301636"/>
                  </a:ext>
                </a:extLst>
              </a:tr>
              <a:tr h="74910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Credit Guarantee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711" marR="3711" marT="3711" marB="0" anchor="ctr"/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 to Rs 2 Cr (Applicable only for 7 years from the date of first disbursement of loan) The fee for this coverage will be paid by the Government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711" marR="3711" marT="3711" marB="0" anchor="ctr"/>
                </a:tc>
                <a:extLst>
                  <a:ext uri="{0D108BD9-81ED-4DB2-BD59-A6C34878D82A}">
                    <a16:rowId xmlns:a16="http://schemas.microsoft.com/office/drawing/2014/main" val="1312926697"/>
                  </a:ext>
                </a:extLst>
              </a:tr>
              <a:tr h="74910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 of reimbursement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711" marR="3711" marT="3711" marB="0" anchor="ctr"/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After the disbursal of loan to beneficiary by lending institution, interest subvention and credit guarantee fee will be released by GOI to the lending institution.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711" marR="3711" marT="3711" marB="0" anchor="ctr"/>
                </a:tc>
                <a:extLst>
                  <a:ext uri="{0D108BD9-81ED-4DB2-BD59-A6C34878D82A}">
                    <a16:rowId xmlns:a16="http://schemas.microsoft.com/office/drawing/2014/main" val="38814246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15866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4559E15D-06DA-4D2D-AE83-55388F552C6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88475" y="380246"/>
          <a:ext cx="11072388" cy="59439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6452">
                  <a:extLst>
                    <a:ext uri="{9D8B030D-6E8A-4147-A177-3AD203B41FA5}">
                      <a16:colId xmlns:a16="http://schemas.microsoft.com/office/drawing/2014/main" val="137669378"/>
                    </a:ext>
                  </a:extLst>
                </a:gridCol>
                <a:gridCol w="8495936">
                  <a:extLst>
                    <a:ext uri="{9D8B030D-6E8A-4147-A177-3AD203B41FA5}">
                      <a16:colId xmlns:a16="http://schemas.microsoft.com/office/drawing/2014/main" val="2054847627"/>
                    </a:ext>
                  </a:extLst>
                </a:gridCol>
              </a:tblGrid>
              <a:tr h="81736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Parameters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42542" marR="4254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Prime Minister Formalization of Micro food Processing Enterprises (PMFME) Scheme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42542" marR="42542" marT="0" marB="0"/>
                </a:tc>
                <a:extLst>
                  <a:ext uri="{0D108BD9-81ED-4DB2-BD59-A6C34878D82A}">
                    <a16:rowId xmlns:a16="http://schemas.microsoft.com/office/drawing/2014/main" val="94966711"/>
                  </a:ext>
                </a:extLst>
              </a:tr>
              <a:tr h="60776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Implementing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Ministry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42542" marR="4254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3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32765" algn="l"/>
                          <a:tab pos="765810" algn="l"/>
                          <a:tab pos="1138555" algn="l"/>
                        </a:tabLst>
                      </a:pPr>
                      <a:endParaRPr lang="en-US" sz="2000" dirty="0">
                        <a:effectLst/>
                      </a:endParaRPr>
                    </a:p>
                    <a:p>
                      <a:pPr marL="0" marR="0" algn="just">
                        <a:lnSpc>
                          <a:spcPts val="113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32765" algn="l"/>
                          <a:tab pos="765810" algn="l"/>
                          <a:tab pos="1138555" algn="l"/>
                        </a:tabLst>
                      </a:pPr>
                      <a:endParaRPr lang="en-US" sz="2000" dirty="0">
                        <a:effectLst/>
                      </a:endParaRPr>
                    </a:p>
                    <a:p>
                      <a:pPr marL="0" marR="0" algn="just">
                        <a:lnSpc>
                          <a:spcPts val="113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32765" algn="l"/>
                          <a:tab pos="765810" algn="l"/>
                          <a:tab pos="1138555" algn="l"/>
                        </a:tabLst>
                      </a:pPr>
                      <a:r>
                        <a:rPr lang="en-US" sz="2000" dirty="0">
                          <a:effectLst/>
                        </a:rPr>
                        <a:t>Ministry of Food Processing Industries (</a:t>
                      </a:r>
                      <a:r>
                        <a:rPr lang="en-US" sz="2000" dirty="0" err="1">
                          <a:effectLst/>
                        </a:rPr>
                        <a:t>MoFPI</a:t>
                      </a:r>
                      <a:r>
                        <a:rPr lang="en-US" sz="2000" dirty="0">
                          <a:effectLst/>
                        </a:rPr>
                        <a:t>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42542" marR="42542" marT="0" marB="0"/>
                </a:tc>
                <a:extLst>
                  <a:ext uri="{0D108BD9-81ED-4DB2-BD59-A6C34878D82A}">
                    <a16:rowId xmlns:a16="http://schemas.microsoft.com/office/drawing/2014/main" val="3550014520"/>
                  </a:ext>
                </a:extLst>
              </a:tr>
              <a:tr h="63594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Implementation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Period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42542" marR="4254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FY 2020-21 TO FY 2024-25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42542" marR="42542" marT="0" marB="0"/>
                </a:tc>
                <a:extLst>
                  <a:ext uri="{0D108BD9-81ED-4DB2-BD59-A6C34878D82A}">
                    <a16:rowId xmlns:a16="http://schemas.microsoft.com/office/drawing/2014/main" val="899570858"/>
                  </a:ext>
                </a:extLst>
              </a:tr>
              <a:tr h="57391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Portal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42542" marR="42542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http://pmfme.mofpi.gov.in/ 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42542" marR="42542" marT="0" marB="0"/>
                </a:tc>
                <a:extLst>
                  <a:ext uri="{0D108BD9-81ED-4DB2-BD59-A6C34878D82A}">
                    <a16:rowId xmlns:a16="http://schemas.microsoft.com/office/drawing/2014/main" val="2859137599"/>
                  </a:ext>
                </a:extLst>
              </a:tr>
              <a:tr h="124910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Target</a:t>
                      </a:r>
                      <a:r>
                        <a:rPr lang="en-US" sz="2000" spc="-15">
                          <a:effectLst/>
                        </a:rPr>
                        <a:t> </a:t>
                      </a:r>
                      <a:r>
                        <a:rPr lang="en-US" sz="2000">
                          <a:effectLst/>
                        </a:rPr>
                        <a:t>Group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42542" marR="4254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Existing Micro Food Processing entrepreneur, FPOs / SHGs/ Cooperatives, New units in the case of ODOP (One District One Product) products will be preferred. However other new micro food processing enterprise would also be considered.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42542" marR="42542" marT="0" marB="0"/>
                </a:tc>
                <a:extLst>
                  <a:ext uri="{0D108BD9-81ED-4DB2-BD59-A6C34878D82A}">
                    <a16:rowId xmlns:a16="http://schemas.microsoft.com/office/drawing/2014/main" val="1031271333"/>
                  </a:ext>
                </a:extLst>
              </a:tr>
              <a:tr h="188296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Objective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42542" marR="4254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To provide financial, technical and business support for upgradation of existing/New food processing entrepreneurs, FPOs, SHGs and Cooperative, Capacity building and to adopt One District One Product (ODOP) approach.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42542" marR="42542" marT="0" marB="0"/>
                </a:tc>
                <a:extLst>
                  <a:ext uri="{0D108BD9-81ED-4DB2-BD59-A6C34878D82A}">
                    <a16:rowId xmlns:a16="http://schemas.microsoft.com/office/drawing/2014/main" val="10096454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517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7C517DB-5D61-4285-BB16-015CE5D643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0176575"/>
              </p:ext>
            </p:extLst>
          </p:nvPr>
        </p:nvGraphicFramePr>
        <p:xfrm>
          <a:off x="642796" y="516048"/>
          <a:ext cx="11045228" cy="58713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03117">
                  <a:extLst>
                    <a:ext uri="{9D8B030D-6E8A-4147-A177-3AD203B41FA5}">
                      <a16:colId xmlns:a16="http://schemas.microsoft.com/office/drawing/2014/main" val="2282317800"/>
                    </a:ext>
                  </a:extLst>
                </a:gridCol>
                <a:gridCol w="8842111">
                  <a:extLst>
                    <a:ext uri="{9D8B030D-6E8A-4147-A177-3AD203B41FA5}">
                      <a16:colId xmlns:a16="http://schemas.microsoft.com/office/drawing/2014/main" val="2092287044"/>
                    </a:ext>
                  </a:extLst>
                </a:gridCol>
              </a:tblGrid>
              <a:tr h="71989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Purpose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39027" marR="39027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To Support to both existing or new micro food processing enterprises for expansion/ upgradation of existing micro food processing enterprises or setting up of new micro food processing enterprises.</a:t>
                      </a:r>
                      <a:endParaRPr lang="en-US" sz="1800" dirty="0">
                        <a:effectLst/>
                      </a:endParaRPr>
                    </a:p>
                  </a:txBody>
                  <a:tcPr marL="39027" marR="39027" marT="0" marB="0"/>
                </a:tc>
                <a:extLst>
                  <a:ext uri="{0D108BD9-81ED-4DB2-BD59-A6C34878D82A}">
                    <a16:rowId xmlns:a16="http://schemas.microsoft.com/office/drawing/2014/main" val="4036189495"/>
                  </a:ext>
                </a:extLst>
              </a:tr>
              <a:tr h="64578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Loan Quantum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39027" marR="39027" marT="0" marB="0"/>
                </a:tc>
                <a:tc>
                  <a:txBody>
                    <a:bodyPr/>
                    <a:lstStyle/>
                    <a:p>
                      <a:pPr marL="59055" marR="8890" indent="1270" algn="just">
                        <a:lnSpc>
                          <a:spcPct val="10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No Min. or Maximum loan ceilings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Mangal" panose="02040503050203030202" pitchFamily="18" charset="0"/>
                      </a:endParaRPr>
                    </a:p>
                  </a:txBody>
                  <a:tcPr marL="39027" marR="39027" marT="0" marB="0"/>
                </a:tc>
                <a:extLst>
                  <a:ext uri="{0D108BD9-81ED-4DB2-BD59-A6C34878D82A}">
                    <a16:rowId xmlns:a16="http://schemas.microsoft.com/office/drawing/2014/main" val="358957722"/>
                  </a:ext>
                </a:extLst>
              </a:tr>
              <a:tr h="15835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Margin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39027" marR="39027" marT="0" marB="0"/>
                </a:tc>
                <a:tc>
                  <a:txBody>
                    <a:bodyPr/>
                    <a:lstStyle/>
                    <a:p>
                      <a:pPr marL="59055" marR="8890" indent="1270" algn="just">
                        <a:lnSpc>
                          <a:spcPct val="10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10-25%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Mangal" panose="02040503050203030202" pitchFamily="18" charset="0"/>
                      </a:endParaRPr>
                    </a:p>
                  </a:txBody>
                  <a:tcPr marL="39027" marR="39027" marT="0" marB="0"/>
                </a:tc>
                <a:extLst>
                  <a:ext uri="{0D108BD9-81ED-4DB2-BD59-A6C34878D82A}">
                    <a16:rowId xmlns:a16="http://schemas.microsoft.com/office/drawing/2014/main" val="3238386825"/>
                  </a:ext>
                </a:extLst>
              </a:tr>
              <a:tr h="31761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Repayment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39027" marR="39027" marT="0" marB="0"/>
                </a:tc>
                <a:tc>
                  <a:txBody>
                    <a:bodyPr/>
                    <a:lstStyle/>
                    <a:p>
                      <a:pPr marL="59055" marR="8890" indent="1270" algn="just">
                        <a:lnSpc>
                          <a:spcPct val="10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kern="1200">
                          <a:effectLst/>
                        </a:rPr>
                        <a:t>Max. 10 years including moratorium of two years (max)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Mangal" panose="02040503050203030202" pitchFamily="18" charset="0"/>
                      </a:endParaRPr>
                    </a:p>
                  </a:txBody>
                  <a:tcPr marL="39027" marR="39027" marT="0" marB="0"/>
                </a:tc>
                <a:extLst>
                  <a:ext uri="{0D108BD9-81ED-4DB2-BD59-A6C34878D82A}">
                    <a16:rowId xmlns:a16="http://schemas.microsoft.com/office/drawing/2014/main" val="3948849696"/>
                  </a:ext>
                </a:extLst>
              </a:tr>
              <a:tr h="48170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Rate of Interest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39027" marR="39027" marT="0" marB="0"/>
                </a:tc>
                <a:tc>
                  <a:txBody>
                    <a:bodyPr/>
                    <a:lstStyle/>
                    <a:p>
                      <a:pPr marL="59055" marR="8890" indent="1270" algn="just">
                        <a:lnSpc>
                          <a:spcPct val="10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kern="1200">
                          <a:effectLst/>
                        </a:rPr>
                        <a:t>Up tp Rs 2 Cr : EBLR+200 bps.</a:t>
                      </a:r>
                      <a:endParaRPr lang="en-US" sz="1800">
                        <a:effectLst/>
                      </a:endParaRPr>
                    </a:p>
                    <a:p>
                      <a:pPr marL="59055" marR="8890" indent="1270" algn="just">
                        <a:lnSpc>
                          <a:spcPct val="10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kern="1200">
                          <a:effectLst/>
                        </a:rPr>
                        <a:t>Above Rs.2 Cr : CRA based pricing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Mangal" panose="02040503050203030202" pitchFamily="18" charset="0"/>
                      </a:endParaRPr>
                    </a:p>
                  </a:txBody>
                  <a:tcPr marL="39027" marR="39027" marT="0" marB="0"/>
                </a:tc>
                <a:extLst>
                  <a:ext uri="{0D108BD9-81ED-4DB2-BD59-A6C34878D82A}">
                    <a16:rowId xmlns:a16="http://schemas.microsoft.com/office/drawing/2014/main" val="1024010023"/>
                  </a:ext>
                </a:extLst>
              </a:tr>
              <a:tr h="48059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Intt Subvention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39027" marR="39027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NIL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39027" marR="39027" marT="0" marB="0"/>
                </a:tc>
                <a:extLst>
                  <a:ext uri="{0D108BD9-81ED-4DB2-BD59-A6C34878D82A}">
                    <a16:rowId xmlns:a16="http://schemas.microsoft.com/office/drawing/2014/main" val="2802920502"/>
                  </a:ext>
                </a:extLst>
              </a:tr>
              <a:tr h="31761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Capital Subsidy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39027" marR="39027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35% of project cost, maximum Rs. 10 lakh per Unit and for group project maximum Rs. 3.00 crore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39027" marR="39027" marT="0" marB="0"/>
                </a:tc>
                <a:extLst>
                  <a:ext uri="{0D108BD9-81ED-4DB2-BD59-A6C34878D82A}">
                    <a16:rowId xmlns:a16="http://schemas.microsoft.com/office/drawing/2014/main" val="645551248"/>
                  </a:ext>
                </a:extLst>
              </a:tr>
              <a:tr h="46597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Credit Guarantee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39027" marR="39027" marT="0" marB="0"/>
                </a:tc>
                <a:tc>
                  <a:txBody>
                    <a:bodyPr/>
                    <a:lstStyle/>
                    <a:p>
                      <a:pPr marL="59055" marR="8890" indent="1270" algn="just">
                        <a:lnSpc>
                          <a:spcPct val="10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Credit Guarantee under CGTMSE for collateral free loan upto Rs.2Cr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Mangal" panose="02040503050203030202" pitchFamily="18" charset="0"/>
                      </a:endParaRPr>
                    </a:p>
                  </a:txBody>
                  <a:tcPr marL="39027" marR="39027" marT="0" marB="0"/>
                </a:tc>
                <a:extLst>
                  <a:ext uri="{0D108BD9-81ED-4DB2-BD59-A6C34878D82A}">
                    <a16:rowId xmlns:a16="http://schemas.microsoft.com/office/drawing/2014/main" val="3444130508"/>
                  </a:ext>
                </a:extLst>
              </a:tr>
              <a:tr h="97396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Mode of reimbursement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39027" marR="39027" marT="0" marB="0"/>
                </a:tc>
                <a:tc>
                  <a:txBody>
                    <a:bodyPr/>
                    <a:lstStyle/>
                    <a:p>
                      <a:pPr marL="59055" marR="8890" indent="1270" algn="just">
                        <a:lnSpc>
                          <a:spcPct val="10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After the disbursal of loan to beneficiary by lending institution, Capital subsidy will be released by GOI to the lending institution.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Mangal" panose="02040503050203030202" pitchFamily="18" charset="0"/>
                      </a:endParaRPr>
                    </a:p>
                  </a:txBody>
                  <a:tcPr marL="39027" marR="39027" marT="0" marB="0"/>
                </a:tc>
                <a:extLst>
                  <a:ext uri="{0D108BD9-81ED-4DB2-BD59-A6C34878D82A}">
                    <a16:rowId xmlns:a16="http://schemas.microsoft.com/office/drawing/2014/main" val="2725357943"/>
                  </a:ext>
                </a:extLst>
              </a:tr>
              <a:tr h="15835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39027" marR="39027" marT="0" marB="0"/>
                </a:tc>
                <a:tc>
                  <a:txBody>
                    <a:bodyPr/>
                    <a:lstStyle/>
                    <a:p>
                      <a:pPr marL="59055" marR="8890" indent="1270" algn="just">
                        <a:lnSpc>
                          <a:spcPct val="10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Mangal" panose="02040503050203030202" pitchFamily="18" charset="0"/>
                      </a:endParaRPr>
                    </a:p>
                  </a:txBody>
                  <a:tcPr marL="39027" marR="39027" marT="0" marB="0"/>
                </a:tc>
                <a:extLst>
                  <a:ext uri="{0D108BD9-81ED-4DB2-BD59-A6C34878D82A}">
                    <a16:rowId xmlns:a16="http://schemas.microsoft.com/office/drawing/2014/main" val="9790794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00624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0E8ADC-58BD-AA2E-BBF0-DF242D1CD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44C1E3-0751-4F5D-BE7B-A360D912F0B8}"/>
              </a:ext>
            </a:extLst>
          </p:cNvPr>
          <p:cNvSpPr txBox="1"/>
          <p:nvPr/>
        </p:nvSpPr>
        <p:spPr>
          <a:xfrm>
            <a:off x="0" y="3006218"/>
            <a:ext cx="12192000" cy="84556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6000" b="1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 </a:t>
            </a:r>
            <a:r>
              <a:rPr lang="en-US" sz="6000" b="1" dirty="0">
                <a:ln w="3175" cmpd="sng">
                  <a:noFill/>
                </a:ln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THANK YOU.!!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3D3ED40-CF96-4FFB-BC9E-6A016CC0B3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6197236"/>
            <a:ext cx="1451329" cy="5054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4CE009-D1C4-D43F-C570-5379415E05D7}"/>
              </a:ext>
            </a:extLst>
          </p:cNvPr>
          <p:cNvSpPr txBox="1"/>
          <p:nvPr/>
        </p:nvSpPr>
        <p:spPr>
          <a:xfrm>
            <a:off x="2408582" y="883111"/>
            <a:ext cx="7374836" cy="1692771"/>
          </a:xfrm>
          <a:prstGeom prst="rect">
            <a:avLst/>
          </a:prstGeom>
          <a:solidFill>
            <a:srgbClr val="FFFF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2060"/>
                </a:solidFill>
              </a:rPr>
              <a:t>If agriculture goes wrong, nothing else will have a chance to go right</a:t>
            </a:r>
            <a:r>
              <a:rPr lang="en-US" sz="2600" dirty="0"/>
              <a:t>.</a:t>
            </a:r>
          </a:p>
          <a:p>
            <a:endParaRPr lang="en-US" sz="2600" dirty="0"/>
          </a:p>
          <a:p>
            <a:r>
              <a:rPr lang="en-US" sz="2600" dirty="0"/>
              <a:t>                                                 -M. S. Swaminathan </a:t>
            </a:r>
            <a:endParaRPr lang="en-IN" sz="2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795402-088F-5716-68EF-E5157EC11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81757-A7B7-4A6E-B5BF-1F1A05F70D3D}" type="slidenum">
              <a:rPr lang="en-IN" smtClean="0"/>
              <a:pPr/>
              <a:t>16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4395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1C2D3FA-7403-43F3-BF36-BE238D968CEB}"/>
              </a:ext>
            </a:extLst>
          </p:cNvPr>
          <p:cNvSpPr txBox="1"/>
          <p:nvPr/>
        </p:nvSpPr>
        <p:spPr>
          <a:xfrm>
            <a:off x="958040" y="1107994"/>
            <a:ext cx="358435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Eligibility:</a:t>
            </a:r>
            <a:endParaRPr lang="en-IN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39DE6A-700A-41FC-9D57-96156F26897D}"/>
              </a:ext>
            </a:extLst>
          </p:cNvPr>
          <p:cNvSpPr txBox="1"/>
          <p:nvPr/>
        </p:nvSpPr>
        <p:spPr>
          <a:xfrm>
            <a:off x="958040" y="1760971"/>
            <a:ext cx="6094520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just">
              <a:buFont typeface="Wingdings" panose="05000000000000000000" pitchFamily="2" charset="2"/>
              <a:buChar char="ü"/>
            </a:pP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Proprietorship/ Farmer (Non-individual)</a:t>
            </a:r>
          </a:p>
          <a:p>
            <a:pPr marL="514350" indent="-514350" algn="just">
              <a:buFont typeface="Wingdings" panose="05000000000000000000" pitchFamily="2" charset="2"/>
              <a:buChar char="ü"/>
            </a:pP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Partnership concerns, </a:t>
            </a:r>
          </a:p>
          <a:p>
            <a:pPr marL="514350" indent="-514350" algn="just">
              <a:buFont typeface="Wingdings" panose="05000000000000000000" pitchFamily="2" charset="2"/>
              <a:buChar char="ü"/>
            </a:pP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Private Limited Companies, </a:t>
            </a:r>
          </a:p>
          <a:p>
            <a:pPr marL="514350" indent="-514350" algn="just">
              <a:buFont typeface="Wingdings" panose="05000000000000000000" pitchFamily="2" charset="2"/>
              <a:buChar char="ü"/>
            </a:pP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LLPs, </a:t>
            </a:r>
          </a:p>
          <a:p>
            <a:pPr marL="514350" indent="-514350" algn="just">
              <a:buFont typeface="Wingdings" panose="05000000000000000000" pitchFamily="2" charset="2"/>
              <a:buChar char="ü"/>
            </a:pP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Corporates, </a:t>
            </a:r>
          </a:p>
          <a:p>
            <a:pPr marL="514350" indent="-514350" algn="just">
              <a:buFont typeface="Wingdings" panose="05000000000000000000" pitchFamily="2" charset="2"/>
              <a:buChar char="ü"/>
            </a:pP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FPOs.</a:t>
            </a:r>
            <a:endParaRPr lang="en-IN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7B29E8-F694-4583-89B1-DFADCE1DE391}"/>
              </a:ext>
            </a:extLst>
          </p:cNvPr>
          <p:cNvSpPr txBox="1"/>
          <p:nvPr/>
        </p:nvSpPr>
        <p:spPr>
          <a:xfrm>
            <a:off x="958040" y="4404295"/>
            <a:ext cx="609452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Quantum of Loan:</a:t>
            </a:r>
            <a:endParaRPr lang="en-IN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DCDB04-FE83-48A7-946A-3F263E8F5643}"/>
              </a:ext>
            </a:extLst>
          </p:cNvPr>
          <p:cNvSpPr txBox="1"/>
          <p:nvPr/>
        </p:nvSpPr>
        <p:spPr>
          <a:xfrm>
            <a:off x="958040" y="5125686"/>
            <a:ext cx="9776704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lvl="0" indent="-514350" algn="just">
              <a:buFont typeface="Wingdings" panose="05000000000000000000" pitchFamily="2" charset="2"/>
              <a:buChar char="ü"/>
            </a:pPr>
            <a:r>
              <a:rPr lang="en-IN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Rs. 1 lakh - Rs. 100 crores.</a:t>
            </a:r>
          </a:p>
          <a:p>
            <a:pPr algn="just"/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(Aggregate sanctioned Limit should not exceed Rs. 100 Crores in the Banking system).</a:t>
            </a:r>
            <a:endParaRPr lang="en-IN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Graphic 2" descr="Social network with solid fill">
            <a:extLst>
              <a:ext uri="{FF2B5EF4-FFF2-40B4-BE49-F238E27FC236}">
                <a16:creationId xmlns:a16="http://schemas.microsoft.com/office/drawing/2014/main" id="{CC9C2070-4EA4-457E-AC07-07D158D08D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13314" y="869004"/>
            <a:ext cx="916596" cy="916596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71E85A69-CE80-4446-822C-2D7BEFFAD4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6197236"/>
            <a:ext cx="1451329" cy="5054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7E6C9C-FFBB-A6E5-0238-94BB68A1FB60}"/>
              </a:ext>
            </a:extLst>
          </p:cNvPr>
          <p:cNvSpPr txBox="1"/>
          <p:nvPr/>
        </p:nvSpPr>
        <p:spPr>
          <a:xfrm>
            <a:off x="775253" y="61672"/>
            <a:ext cx="11035747" cy="584775"/>
          </a:xfrm>
          <a:prstGeom prst="rect">
            <a:avLst/>
          </a:prstGeom>
          <a:solidFill>
            <a:srgbClr val="FFFFCC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Agri Enterprises Loan (AEL</a:t>
            </a:r>
            <a:r>
              <a:rPr lang="en-I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B6397D-C25D-6630-4F41-839166D6DF7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687" t="7730" r="1697"/>
          <a:stretch/>
        </p:blipFill>
        <p:spPr>
          <a:xfrm>
            <a:off x="8558701" y="3136939"/>
            <a:ext cx="3230217" cy="1998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People shaking hands">
            <a:extLst>
              <a:ext uri="{FF2B5EF4-FFF2-40B4-BE49-F238E27FC236}">
                <a16:creationId xmlns:a16="http://schemas.microsoft.com/office/drawing/2014/main" id="{48F98AA9-CE9D-0F80-6483-430262B5AC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944" y="1107994"/>
            <a:ext cx="3584359" cy="2046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24AABD-9317-C94C-357D-2A56EF428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81757-A7B7-4A6E-B5BF-1F1A05F70D3D}" type="slidenum">
              <a:rPr lang="en-IN" smtClean="0"/>
              <a:pPr/>
              <a:t>2</a:t>
            </a:fld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27547A-E4CD-4FE4-C46F-94D21C4D56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6613" y="1728296"/>
            <a:ext cx="504384" cy="4499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6A8F78-9FB2-77DE-1E30-41F3A537782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0793"/>
          <a:stretch/>
        </p:blipFill>
        <p:spPr>
          <a:xfrm>
            <a:off x="4542399" y="2168063"/>
            <a:ext cx="585781" cy="4499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1CF4957-3882-AA3A-62E5-097BD1BDC4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50388" y="2522427"/>
            <a:ext cx="485039" cy="4850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1CF37D-9C44-E545-A41F-4AC8DF4E7D4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8475" t="31077" r="29410" b="32807"/>
          <a:stretch/>
        </p:blipFill>
        <p:spPr>
          <a:xfrm>
            <a:off x="2467414" y="2957975"/>
            <a:ext cx="565609" cy="4850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A38752C-E075-9812-B9C0-3B1211B64D2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19150" y="3282319"/>
            <a:ext cx="565610" cy="5656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3B2B74-2328-6A5D-7344-73D3A01BA4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52661" y="3741770"/>
            <a:ext cx="573425" cy="5734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C2EA7B1-2613-14C9-CC96-019F1D5ADBE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12322" y="4352940"/>
            <a:ext cx="664245" cy="58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414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14FE795-D79A-4477-9720-5F849C782147}"/>
              </a:ext>
            </a:extLst>
          </p:cNvPr>
          <p:cNvSpPr txBox="1"/>
          <p:nvPr/>
        </p:nvSpPr>
        <p:spPr>
          <a:xfrm>
            <a:off x="775254" y="61672"/>
            <a:ext cx="8607286" cy="584775"/>
          </a:xfrm>
          <a:prstGeom prst="rect">
            <a:avLst/>
          </a:prstGeom>
          <a:solidFill>
            <a:srgbClr val="FFFFCC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Agri Enterprises Loan (AEL</a:t>
            </a:r>
            <a:r>
              <a:rPr lang="en-I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450FC94-1B2E-4657-93A1-E151DECE25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6197236"/>
            <a:ext cx="1451329" cy="5054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F66FE0-E3AF-4674-87E0-6A9F927111C8}"/>
              </a:ext>
            </a:extLst>
          </p:cNvPr>
          <p:cNvSpPr txBox="1"/>
          <p:nvPr/>
        </p:nvSpPr>
        <p:spPr>
          <a:xfrm>
            <a:off x="1046129" y="881948"/>
            <a:ext cx="4420393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Eligible Entity/Activity:</a:t>
            </a:r>
          </a:p>
        </p:txBody>
      </p:sp>
      <p:sp>
        <p:nvSpPr>
          <p:cNvPr id="2" name="AutoShape 2" descr="Food Processing, Technology and Safety - Institute of Agricultural  Technology">
            <a:extLst>
              <a:ext uri="{FF2B5EF4-FFF2-40B4-BE49-F238E27FC236}">
                <a16:creationId xmlns:a16="http://schemas.microsoft.com/office/drawing/2014/main" id="{ED199583-0932-5D57-C850-8A5CAD41D1C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5F4742D-FAA8-87FF-8DF1-0CFA038D35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0275077"/>
              </p:ext>
            </p:extLst>
          </p:nvPr>
        </p:nvGraphicFramePr>
        <p:xfrm>
          <a:off x="775253" y="1480930"/>
          <a:ext cx="8468138" cy="5144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375B26EA-885D-6DB4-1863-60BDF89A0F3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6"/>
          <a:stretch/>
        </p:blipFill>
        <p:spPr bwMode="auto">
          <a:xfrm>
            <a:off x="9475142" y="2483487"/>
            <a:ext cx="2663468" cy="15400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60F9C1-EE63-4572-C823-ABAB5F40AAD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0089" y="4207566"/>
            <a:ext cx="2663468" cy="1805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9CB255-A6D7-97CF-B21E-4019422035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208" y="881948"/>
            <a:ext cx="2610078" cy="173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FF4A80-60D8-4F88-9005-C9A93D879F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12354" y="3317971"/>
            <a:ext cx="2439150" cy="1540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19593A-223D-D699-1CEB-3295BEB51C3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40284" y="5263890"/>
            <a:ext cx="2234858" cy="1574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1F2218-10DB-F2BA-F4D9-ED42944DCA2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15023" y="-12543"/>
            <a:ext cx="2600169" cy="1540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C5AA6B22-44A4-DBB3-6DD2-5F0470001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81757-A7B7-4A6E-B5BF-1F1A05F70D3D}" type="slidenum">
              <a:rPr lang="en-IN" smtClean="0"/>
              <a:pPr/>
              <a:t>3</a:t>
            </a:fld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C8B0EC-D4E7-BE75-CF1F-8ADCB3EC7E6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49163" y="707314"/>
            <a:ext cx="712652" cy="71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764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450FC94-1B2E-4657-93A1-E151DECE25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6197236"/>
            <a:ext cx="1451329" cy="5054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F66FE0-E3AF-4674-87E0-6A9F927111C8}"/>
              </a:ext>
            </a:extLst>
          </p:cNvPr>
          <p:cNvSpPr txBox="1"/>
          <p:nvPr/>
        </p:nvSpPr>
        <p:spPr>
          <a:xfrm>
            <a:off x="775253" y="1030076"/>
            <a:ext cx="764992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30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3.1:  Activities covered* :-</a:t>
            </a:r>
          </a:p>
        </p:txBody>
      </p:sp>
      <p:pic>
        <p:nvPicPr>
          <p:cNvPr id="3" name="Graphic 2" descr="Target Audience with solid fill">
            <a:extLst>
              <a:ext uri="{FF2B5EF4-FFF2-40B4-BE49-F238E27FC236}">
                <a16:creationId xmlns:a16="http://schemas.microsoft.com/office/drawing/2014/main" id="{7EDAD48B-C00C-4FEE-9539-6109C64E01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84978" y="968678"/>
            <a:ext cx="764180" cy="7641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F028D2-4211-B2EA-7F8A-1616170BED0C}"/>
              </a:ext>
            </a:extLst>
          </p:cNvPr>
          <p:cNvSpPr txBox="1"/>
          <p:nvPr/>
        </p:nvSpPr>
        <p:spPr>
          <a:xfrm>
            <a:off x="775253" y="61672"/>
            <a:ext cx="11035747" cy="584775"/>
          </a:xfrm>
          <a:prstGeom prst="rect">
            <a:avLst/>
          </a:prstGeom>
          <a:solidFill>
            <a:srgbClr val="FFFFCC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Agri Enterprises Loan (AEL</a:t>
            </a:r>
            <a:r>
              <a:rPr lang="en-I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2044D4-A990-42C5-E9DF-2C08D78C4E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2745" y="719574"/>
            <a:ext cx="2826283" cy="1849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2D09C0-610D-B419-CAF9-4D5B4B8771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4718" y="2634164"/>
            <a:ext cx="2826282" cy="1696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F14E33-6886-19DB-3A57-2293780AAB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18043" y="4417337"/>
            <a:ext cx="2795683" cy="1696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5BB4B910-291C-197A-2BD0-946035BA8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81757-A7B7-4A6E-B5BF-1F1A05F70D3D}" type="slidenum">
              <a:rPr lang="en-IN" smtClean="0"/>
              <a:pPr/>
              <a:t>4</a:t>
            </a:fld>
            <a:endParaRPr lang="en-IN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393815-9889-4FEB-AAFC-0E46E4EC0415}"/>
              </a:ext>
            </a:extLst>
          </p:cNvPr>
          <p:cNvSpPr txBox="1"/>
          <p:nvPr/>
        </p:nvSpPr>
        <p:spPr>
          <a:xfrm>
            <a:off x="880909" y="1383689"/>
            <a:ext cx="7810085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Construction of storage facilities (Cold Storage, warehouse, market yards,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godowns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silos).</a:t>
            </a:r>
          </a:p>
          <a:p>
            <a:pPr marL="514350" indent="-5143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Construction of oil extraction/ processing units for production of bio-fuels, their storage and distribution infrastructure.</a:t>
            </a:r>
          </a:p>
          <a:p>
            <a:pPr marL="514350" indent="-5143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Cleaning, Air Cooling (Field Heat Removal), Sorting, Grading/Sizing, Packaging, Warehousing, Distribution of Fruits &amp; Vegetables etc.</a:t>
            </a:r>
          </a:p>
          <a:p>
            <a:pPr marL="514350" indent="-5143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Transportation including in refrigerated van/ Cold Chain infrastructure system Packaging and storage.</a:t>
            </a:r>
          </a:p>
          <a:p>
            <a:pPr marL="514350" indent="-5143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Primary and/or Minimal Processing of Fruits &amp; Vegetables (F&amp;V). Sun Drying and Mechanical Drying.</a:t>
            </a:r>
          </a:p>
          <a:p>
            <a:pPr marL="514350" indent="-5143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Preservation through traditional and modern methods.</a:t>
            </a:r>
          </a:p>
          <a:p>
            <a:pPr marL="514350" indent="-5143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Frozen Products (</a:t>
            </a:r>
            <a:r>
              <a:rPr lang="fr-FR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Fruit, </a:t>
            </a:r>
            <a:r>
              <a:rPr lang="fr-FR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Vegetables</a:t>
            </a:r>
            <a:r>
              <a:rPr lang="fr-FR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Meat</a:t>
            </a:r>
            <a:r>
              <a:rPr lang="fr-FR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Fish, </a:t>
            </a:r>
            <a:r>
              <a:rPr lang="fr-FR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</a:t>
            </a:r>
            <a:r>
              <a:rPr lang="fr-FR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Foods</a:t>
            </a:r>
            <a:r>
              <a:rPr lang="fr-FR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etc.)</a:t>
            </a:r>
          </a:p>
          <a:p>
            <a:pPr algn="just">
              <a:spcAft>
                <a:spcPts val="600"/>
              </a:spcAft>
            </a:pP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spcAft>
                <a:spcPts val="600"/>
              </a:spcAft>
              <a:buFont typeface="+mj-lt"/>
              <a:buAutoNum type="arabicPeriod" startAt="6"/>
            </a:pP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264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450FC94-1B2E-4657-93A1-E151DECE25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6197236"/>
            <a:ext cx="1451329" cy="505438"/>
          </a:xfrm>
          <a:prstGeom prst="rect">
            <a:avLst/>
          </a:prstGeom>
        </p:spPr>
      </p:pic>
      <p:pic>
        <p:nvPicPr>
          <p:cNvPr id="3" name="Graphic 2" descr="Target Audience with solid fill">
            <a:extLst>
              <a:ext uri="{FF2B5EF4-FFF2-40B4-BE49-F238E27FC236}">
                <a16:creationId xmlns:a16="http://schemas.microsoft.com/office/drawing/2014/main" id="{7EDAD48B-C00C-4FEE-9539-6109C64E01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59415" y="922212"/>
            <a:ext cx="830231" cy="8302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32DFA9-E793-26CB-B060-5ACCB65A1AB2}"/>
              </a:ext>
            </a:extLst>
          </p:cNvPr>
          <p:cNvSpPr txBox="1"/>
          <p:nvPr/>
        </p:nvSpPr>
        <p:spPr>
          <a:xfrm>
            <a:off x="775253" y="61672"/>
            <a:ext cx="11168508" cy="584775"/>
          </a:xfrm>
          <a:prstGeom prst="rect">
            <a:avLst/>
          </a:prstGeom>
          <a:solidFill>
            <a:srgbClr val="FFFFCC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Agri Enterprises Loan (AEL</a:t>
            </a:r>
            <a:r>
              <a:rPr lang="en-I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26BC3F-7664-454D-4419-B9122C2CD020}"/>
              </a:ext>
            </a:extLst>
          </p:cNvPr>
          <p:cNvSpPr txBox="1"/>
          <p:nvPr/>
        </p:nvSpPr>
        <p:spPr>
          <a:xfrm>
            <a:off x="850241" y="1062969"/>
            <a:ext cx="688228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30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3.2:  Activities covered :-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134B3E-EBD9-4284-ED1F-76C5B520D0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9410" y="688049"/>
            <a:ext cx="2791828" cy="18578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3AC301-97C8-BBC0-E3A6-660D1C52721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8747"/>
          <a:stretch/>
        </p:blipFill>
        <p:spPr>
          <a:xfrm>
            <a:off x="9332496" y="2767685"/>
            <a:ext cx="2718771" cy="1762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6A4AC2-ACDB-A522-DC3A-BC2018FE07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0774" y="4616802"/>
            <a:ext cx="2714625" cy="1685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901ADDB-8365-B710-4B30-FBF9178AD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81757-A7B7-4A6E-B5BF-1F1A05F70D3D}" type="slidenum">
              <a:rPr lang="en-IN" smtClean="0"/>
              <a:pPr/>
              <a:t>5</a:t>
            </a:fld>
            <a:endParaRPr lang="en-IN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F42161-6CC6-4BDD-BC48-360A61C29B08}"/>
              </a:ext>
            </a:extLst>
          </p:cNvPr>
          <p:cNvSpPr txBox="1"/>
          <p:nvPr/>
        </p:nvSpPr>
        <p:spPr>
          <a:xfrm>
            <a:off x="917885" y="1909850"/>
            <a:ext cx="7987576" cy="4201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Milk and Milk products processing, including their transportation, packaging and storage.</a:t>
            </a:r>
          </a:p>
          <a:p>
            <a:pPr marL="514350" indent="-5143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Canning of Fruit, Vegetables including Mushrooms, Meat, Fish, crustaceans,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molluscs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other Sea Foods etc.</a:t>
            </a:r>
          </a:p>
          <a:p>
            <a:pPr marL="514350" indent="-5143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Milling Grains, Legumes &amp; Pulses, Preparation of their by-products such as Bran Oil, Cattle Feed/Poultry feed etc.</a:t>
            </a:r>
          </a:p>
          <a:p>
            <a:pPr marL="514350" indent="-5143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Processing of F&amp;V into different products such as juices, concentrates, </a:t>
            </a:r>
            <a:r>
              <a:rPr lang="fr-FR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jam, Chips, Flakes, Powders etc.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Oil seed Extraction- Rendering, Pressing, Hydrogenation, Refining with Extraction, Filling/packaging etc.</a:t>
            </a:r>
          </a:p>
          <a:p>
            <a:pPr marL="514350" indent="-5143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Production of Organic food products.</a:t>
            </a:r>
          </a:p>
        </p:txBody>
      </p:sp>
    </p:spTree>
    <p:extLst>
      <p:ext uri="{BB962C8B-B14F-4D97-AF65-F5344CB8AC3E}">
        <p14:creationId xmlns:p14="http://schemas.microsoft.com/office/powerpoint/2010/main" val="687763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450FC94-1B2E-4657-93A1-E151DECE25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6197236"/>
            <a:ext cx="1451329" cy="505438"/>
          </a:xfrm>
          <a:prstGeom prst="rect">
            <a:avLst/>
          </a:prstGeom>
        </p:spPr>
      </p:pic>
      <p:pic>
        <p:nvPicPr>
          <p:cNvPr id="3" name="Graphic 2" descr="Target Audience with solid fill">
            <a:extLst>
              <a:ext uri="{FF2B5EF4-FFF2-40B4-BE49-F238E27FC236}">
                <a16:creationId xmlns:a16="http://schemas.microsoft.com/office/drawing/2014/main" id="{7EDAD48B-C00C-4FEE-9539-6109C64E01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65778" y="965992"/>
            <a:ext cx="820049" cy="7478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96CE91-83F9-4C30-B8D2-4B55034D3DEF}"/>
              </a:ext>
            </a:extLst>
          </p:cNvPr>
          <p:cNvSpPr txBox="1"/>
          <p:nvPr/>
        </p:nvSpPr>
        <p:spPr>
          <a:xfrm>
            <a:off x="970474" y="1820317"/>
            <a:ext cx="7388335" cy="4370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Cleaning, Air Cooling (Field Heat Removal), Sorting, Grading/Sizing, Packaging, Warehousing, Distribution of Fruits &amp; Vegetables etc.</a:t>
            </a:r>
          </a:p>
          <a:p>
            <a:pPr marL="514350" indent="-5143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Transportation including in refrigerated van/ Cold Chain infrastructure system Packaging and storage.</a:t>
            </a:r>
          </a:p>
          <a:p>
            <a:pPr marL="514350" indent="-5143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Primary and/or Minimal Processing of Fruits &amp; Vegetables (F&amp;V).</a:t>
            </a:r>
          </a:p>
          <a:p>
            <a:pPr marL="514350" indent="-5143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 Drying and Mechanical Drying.</a:t>
            </a:r>
          </a:p>
          <a:p>
            <a:pPr marL="514350" indent="-5143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Preservation through traditional and modern methods.</a:t>
            </a:r>
          </a:p>
          <a:p>
            <a:pPr marL="514350" indent="-5143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Frozen Products (</a:t>
            </a:r>
            <a:r>
              <a:rPr lang="fr-FR"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Fruit, </a:t>
            </a:r>
            <a:r>
              <a:rPr lang="fr-FR" sz="2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Vegetables</a:t>
            </a:r>
            <a:r>
              <a:rPr lang="fr-FR"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Meat</a:t>
            </a:r>
            <a:r>
              <a:rPr lang="fr-FR"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Fish, </a:t>
            </a:r>
            <a:r>
              <a:rPr lang="fr-FR" sz="2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</a:t>
            </a:r>
            <a:r>
              <a:rPr lang="fr-FR"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Foods</a:t>
            </a:r>
            <a:r>
              <a:rPr lang="fr-FR"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etc.)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A129CA-513C-B879-76AE-D637B9DC04DB}"/>
              </a:ext>
            </a:extLst>
          </p:cNvPr>
          <p:cNvSpPr txBox="1"/>
          <p:nvPr/>
        </p:nvSpPr>
        <p:spPr>
          <a:xfrm>
            <a:off x="775253" y="86602"/>
            <a:ext cx="11035747" cy="584775"/>
          </a:xfrm>
          <a:prstGeom prst="rect">
            <a:avLst/>
          </a:prstGeom>
          <a:solidFill>
            <a:srgbClr val="FFFFCC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Agri Enterprises Loan (AEL</a:t>
            </a:r>
            <a:r>
              <a:rPr lang="en-I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84990A-7318-1E7B-B2F3-2E8783F40734}"/>
              </a:ext>
            </a:extLst>
          </p:cNvPr>
          <p:cNvSpPr txBox="1"/>
          <p:nvPr/>
        </p:nvSpPr>
        <p:spPr>
          <a:xfrm>
            <a:off x="775253" y="1053289"/>
            <a:ext cx="662263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30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3.3: Activities covered :-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DD6459-F80C-B65E-C876-F580F3E8DF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1535" y="4457789"/>
            <a:ext cx="3041934" cy="1620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654423-E645-E59F-4B43-CDCEFDBBB2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1534" y="2647683"/>
            <a:ext cx="3041934" cy="1620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B8A8ED-DE56-9E5B-F7CE-2EAB00532E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09333" y="779922"/>
            <a:ext cx="3041934" cy="1759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F8D5DB4-C32F-D652-B64F-151BC0F6C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81757-A7B7-4A6E-B5BF-1F1A05F70D3D}" type="slidenum">
              <a:rPr lang="en-IN" smtClean="0"/>
              <a:pPr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12571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450FC94-1B2E-4657-93A1-E151DECE25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6197236"/>
            <a:ext cx="1451329" cy="505438"/>
          </a:xfrm>
          <a:prstGeom prst="rect">
            <a:avLst/>
          </a:prstGeom>
        </p:spPr>
      </p:pic>
      <p:pic>
        <p:nvPicPr>
          <p:cNvPr id="3" name="Graphic 2" descr="Target Audience with solid fill">
            <a:extLst>
              <a:ext uri="{FF2B5EF4-FFF2-40B4-BE49-F238E27FC236}">
                <a16:creationId xmlns:a16="http://schemas.microsoft.com/office/drawing/2014/main" id="{7EDAD48B-C00C-4FEE-9539-6109C64E01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37452" y="845897"/>
            <a:ext cx="958548" cy="9585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96CE91-83F9-4C30-B8D2-4B55034D3DEF}"/>
              </a:ext>
            </a:extLst>
          </p:cNvPr>
          <p:cNvSpPr txBox="1"/>
          <p:nvPr/>
        </p:nvSpPr>
        <p:spPr>
          <a:xfrm>
            <a:off x="952002" y="1682100"/>
            <a:ext cx="847989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Production of fermented Products and Alcoholic- Wines, Vinegar, Milk products, Prebiotics, Probiotics etc.</a:t>
            </a:r>
          </a:p>
          <a:p>
            <a:pPr marL="514350" indent="-5143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Production of beverages - Juices, Nectar, Squash, Cordial, Syrups/Sherbets, Carbonated drinks, etc.</a:t>
            </a:r>
          </a:p>
          <a:p>
            <a:pPr marL="514350" indent="-5143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Production of Cocoa, Coffee, Chicory and Tea Products.</a:t>
            </a:r>
          </a:p>
          <a:p>
            <a:pPr marL="514350" indent="-5143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Production of Bakery and Confectionary Products.</a:t>
            </a:r>
          </a:p>
          <a:p>
            <a:pPr marL="514350" indent="-5143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Production of apiary products (honey processing)</a:t>
            </a:r>
            <a:r>
              <a:rPr lang="fr-FR"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3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Production of Starch and Starch Products.</a:t>
            </a:r>
          </a:p>
          <a:p>
            <a:pPr marL="514350" indent="-5143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Slaughtering of animals/ruminants/birds etc. and their processing.</a:t>
            </a:r>
          </a:p>
          <a:p>
            <a:pPr marL="514350" indent="-5143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Nuts Processing: coconut-based product processing such as water, nuts etc.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748426-4BF6-A4D8-89D3-7E23A51A73CC}"/>
              </a:ext>
            </a:extLst>
          </p:cNvPr>
          <p:cNvSpPr txBox="1"/>
          <p:nvPr/>
        </p:nvSpPr>
        <p:spPr>
          <a:xfrm>
            <a:off x="775253" y="61672"/>
            <a:ext cx="11276014" cy="584775"/>
          </a:xfrm>
          <a:prstGeom prst="rect">
            <a:avLst/>
          </a:prstGeom>
          <a:solidFill>
            <a:srgbClr val="FFFFCC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Agri Enterprises Loan (AEL</a:t>
            </a:r>
            <a:r>
              <a:rPr lang="en-I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DDFDE0-44DA-110E-1E35-5E54BBD6B880}"/>
              </a:ext>
            </a:extLst>
          </p:cNvPr>
          <p:cNvSpPr txBox="1"/>
          <p:nvPr/>
        </p:nvSpPr>
        <p:spPr>
          <a:xfrm>
            <a:off x="874644" y="1048172"/>
            <a:ext cx="625010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30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3.4:  Activities covered :-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7C03EF-3EC1-F56D-109F-B5E244DE28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1892" y="795174"/>
            <a:ext cx="2619375" cy="1743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99C623-F094-E8AF-23D2-63A76F8EC6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1892" y="4394212"/>
            <a:ext cx="2619375" cy="17186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E8E7FD-7627-BE11-BCFB-77F71BD940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1892" y="2616969"/>
            <a:ext cx="2619375" cy="16170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5E1CBFE-A28D-D5FE-57D4-E2F8D51E1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81757-A7B7-4A6E-B5BF-1F1A05F70D3D}" type="slidenum">
              <a:rPr lang="en-IN" smtClean="0"/>
              <a:pPr/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19548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8A48117-C95E-4085-8568-B100647F3382}"/>
              </a:ext>
            </a:extLst>
          </p:cNvPr>
          <p:cNvSpPr txBox="1"/>
          <p:nvPr/>
        </p:nvSpPr>
        <p:spPr>
          <a:xfrm>
            <a:off x="848299" y="968538"/>
            <a:ext cx="499590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Nature of Facility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IN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EEF3F2-A277-4CEE-A001-9BCEA888DB1C}"/>
              </a:ext>
            </a:extLst>
          </p:cNvPr>
          <p:cNvSpPr txBox="1"/>
          <p:nvPr/>
        </p:nvSpPr>
        <p:spPr>
          <a:xfrm>
            <a:off x="1163618" y="1605631"/>
            <a:ext cx="641273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buFont typeface="Wingdings" panose="05000000000000000000" pitchFamily="2" charset="2"/>
              <a:buChar char=""/>
            </a:pPr>
            <a:r>
              <a:rPr lang="en-IN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Cash Credit (CC), </a:t>
            </a:r>
          </a:p>
          <a:p>
            <a:pPr marL="342900" lvl="0" indent="-342900" algn="just">
              <a:buFont typeface="Wingdings" panose="05000000000000000000" pitchFamily="2" charset="2"/>
              <a:buChar char=""/>
            </a:pPr>
            <a:r>
              <a:rPr lang="en-IN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Term Loan (TL), </a:t>
            </a:r>
          </a:p>
          <a:p>
            <a:pPr marL="342900" lvl="0" indent="-342900" algn="just">
              <a:buFont typeface="Wingdings" panose="05000000000000000000" pitchFamily="2" charset="2"/>
              <a:buChar char=""/>
            </a:pPr>
            <a:r>
              <a:rPr lang="en-I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Bank Guarantee (BG), and </a:t>
            </a:r>
          </a:p>
          <a:p>
            <a:pPr marL="342900" lvl="0" indent="-342900" algn="just">
              <a:buFont typeface="Wingdings" panose="05000000000000000000" pitchFamily="2" charset="2"/>
              <a:buChar char=""/>
            </a:pP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Letter of Credit (LC).</a:t>
            </a:r>
            <a:endParaRPr lang="en-IN" sz="2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C7F285-F2FE-4DAC-9109-1C5080D84D68}"/>
              </a:ext>
            </a:extLst>
          </p:cNvPr>
          <p:cNvSpPr txBox="1"/>
          <p:nvPr/>
        </p:nvSpPr>
        <p:spPr>
          <a:xfrm>
            <a:off x="775253" y="3411858"/>
            <a:ext cx="9662589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sz="25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Additional Facilities for Agri Exporters: (under roll-out)</a:t>
            </a:r>
          </a:p>
          <a:p>
            <a:pPr marL="0" indent="0" algn="just">
              <a:buNone/>
            </a:pPr>
            <a:endParaRPr lang="en-US" sz="2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 algn="just">
              <a:buFont typeface="Wingdings" panose="05000000000000000000" pitchFamily="2" charset="2"/>
              <a:buChar char="ü"/>
            </a:pP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Pre-shipment Export Credit/ Packing Credit : RPC/ Pre-shipment Credit in Foreign Currency </a:t>
            </a:r>
          </a:p>
          <a:p>
            <a:pPr marL="914400" lvl="1" indent="-457200" algn="just">
              <a:buFont typeface="Wingdings" panose="05000000000000000000" pitchFamily="2" charset="2"/>
              <a:buChar char="ü"/>
            </a:pP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Post-shipment Export Credit : both in Foreign Currency (FCY) and Indian Rupees. </a:t>
            </a:r>
          </a:p>
          <a:p>
            <a:pPr marL="914400" lvl="1" indent="-457200" algn="just">
              <a:buFont typeface="Wingdings" panose="05000000000000000000" pitchFamily="2" charset="2"/>
              <a:buChar char="ü"/>
            </a:pP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Bill Discounting (BD).</a:t>
            </a:r>
            <a:endParaRPr lang="en-IN" sz="2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9C32110E-104B-41E8-9273-5856CF859D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6197236"/>
            <a:ext cx="1451329" cy="5054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77E8B9-1171-D694-6556-FAC8FB4E71D8}"/>
              </a:ext>
            </a:extLst>
          </p:cNvPr>
          <p:cNvSpPr txBox="1"/>
          <p:nvPr/>
        </p:nvSpPr>
        <p:spPr>
          <a:xfrm>
            <a:off x="775253" y="61672"/>
            <a:ext cx="11141764" cy="584775"/>
          </a:xfrm>
          <a:prstGeom prst="rect">
            <a:avLst/>
          </a:prstGeom>
          <a:solidFill>
            <a:srgbClr val="FFFFCC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Agri Enterprises Loan (AEL</a:t>
            </a:r>
            <a:r>
              <a:rPr lang="en-I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AutoShape 2" descr="Amul says dairy has immense potential in West Bengal, sets up Rs 200 cr  plant">
            <a:extLst>
              <a:ext uri="{FF2B5EF4-FFF2-40B4-BE49-F238E27FC236}">
                <a16:creationId xmlns:a16="http://schemas.microsoft.com/office/drawing/2014/main" id="{09859598-9551-1EDF-F66F-3E4EE9BB44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8" name="Picture 7" descr="A red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81171891-C11C-AD97-548C-A5390B11D7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847" y="765313"/>
            <a:ext cx="1721904" cy="1103244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61518D4-6732-7528-D108-A7CC84C5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81757-A7B7-4A6E-B5BF-1F1A05F70D3D}" type="slidenum">
              <a:rPr lang="en-IN" smtClean="0"/>
              <a:pPr/>
              <a:t>8</a:t>
            </a:fld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8984CC-5997-CD0B-BCCB-1C610449DC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2139"/>
          <a:stretch/>
        </p:blipFill>
        <p:spPr>
          <a:xfrm>
            <a:off x="8644438" y="3381497"/>
            <a:ext cx="576263" cy="5481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0A176F4-FB05-7CE5-FCDF-9D5B2B4BBD3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0903"/>
          <a:stretch/>
        </p:blipFill>
        <p:spPr>
          <a:xfrm>
            <a:off x="3938516" y="787716"/>
            <a:ext cx="862936" cy="77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946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511300E-007C-46EE-8BA4-0A4CC4B4E8AC}"/>
              </a:ext>
            </a:extLst>
          </p:cNvPr>
          <p:cNvSpPr txBox="1"/>
          <p:nvPr/>
        </p:nvSpPr>
        <p:spPr>
          <a:xfrm>
            <a:off x="918458" y="887266"/>
            <a:ext cx="30358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Margin (%):</a:t>
            </a:r>
            <a:endParaRPr lang="en-I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7D93AB-F8DA-476A-B516-6E17B09BFDE2}"/>
              </a:ext>
            </a:extLst>
          </p:cNvPr>
          <p:cNvSpPr txBox="1"/>
          <p:nvPr/>
        </p:nvSpPr>
        <p:spPr>
          <a:xfrm>
            <a:off x="918457" y="1653108"/>
            <a:ext cx="10449453" cy="2995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buFont typeface="+mj-lt"/>
              <a:buAutoNum type="alphaLcParenR"/>
            </a:pPr>
            <a:r>
              <a:rPr lang="en-IN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Term</a:t>
            </a:r>
            <a:r>
              <a:rPr lang="en-IN" sz="2600" b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Loans: </a:t>
            </a:r>
          </a:p>
          <a:p>
            <a:pPr marL="342900" lvl="0" indent="-342900" algn="just">
              <a:buFont typeface="Wingdings" panose="05000000000000000000" pitchFamily="2" charset="2"/>
              <a:buChar char=""/>
            </a:pPr>
            <a:r>
              <a:rPr lang="en-IN" sz="2600" b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10% of the project cost for loans up to Rs 25 lacs.</a:t>
            </a:r>
            <a:endParaRPr lang="en-IN" sz="26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"/>
            </a:pPr>
            <a:r>
              <a:rPr lang="en-IN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15% for loans above Rs 25 lacs and below Rs 50 lacs.</a:t>
            </a:r>
          </a:p>
          <a:p>
            <a:pPr marL="342900" lvl="0" indent="-342900" algn="just"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en-IN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20% for loans Rs 50 lacs and above.</a:t>
            </a:r>
          </a:p>
          <a:p>
            <a:pPr marL="514350" lvl="0" indent="-514350" algn="just">
              <a:buFont typeface="+mj-lt"/>
              <a:buAutoNum type="alphaLcParenR" startAt="2"/>
            </a:pPr>
            <a:r>
              <a:rPr lang="en-IN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Working capital Cash Credit:</a:t>
            </a:r>
          </a:p>
          <a:p>
            <a:pPr marL="342900" lvl="0" indent="-342900" algn="just">
              <a:buFont typeface="Wingdings" panose="05000000000000000000" pitchFamily="2" charset="2"/>
              <a:buChar char=""/>
            </a:pPr>
            <a:r>
              <a:rPr lang="en-IN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Stocks: 20%; </a:t>
            </a:r>
          </a:p>
          <a:p>
            <a:pPr marL="342900" lvl="0" indent="-342900" algn="just"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en-IN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Book debts/Receivables: 40%.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D9DF77F-C9A3-4111-BE2E-B14D850AC5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6197236"/>
            <a:ext cx="1451329" cy="505438"/>
          </a:xfrm>
          <a:prstGeom prst="rect">
            <a:avLst/>
          </a:prstGeom>
        </p:spPr>
      </p:pic>
      <p:pic>
        <p:nvPicPr>
          <p:cNvPr id="13" name="Graphic 12" descr="Coins with solid fill">
            <a:extLst>
              <a:ext uri="{FF2B5EF4-FFF2-40B4-BE49-F238E27FC236}">
                <a16:creationId xmlns:a16="http://schemas.microsoft.com/office/drawing/2014/main" id="{51642D51-E34D-EF58-D232-1837D7B689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09606" y="936933"/>
            <a:ext cx="544689" cy="544689"/>
          </a:xfrm>
          <a:prstGeom prst="rect">
            <a:avLst/>
          </a:prstGeom>
        </p:spPr>
      </p:pic>
      <p:pic>
        <p:nvPicPr>
          <p:cNvPr id="5" name="Picture 4" descr="A red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E09EF455-F4A0-7C73-7263-B53233DF09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847" y="765313"/>
            <a:ext cx="1721904" cy="11032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ABD595-083F-C828-6356-1DBC661809CC}"/>
              </a:ext>
            </a:extLst>
          </p:cNvPr>
          <p:cNvSpPr txBox="1"/>
          <p:nvPr/>
        </p:nvSpPr>
        <p:spPr>
          <a:xfrm>
            <a:off x="775253" y="61672"/>
            <a:ext cx="11035747" cy="584775"/>
          </a:xfrm>
          <a:prstGeom prst="rect">
            <a:avLst/>
          </a:prstGeom>
          <a:solidFill>
            <a:srgbClr val="FFFFCC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Agri Enterprises Loan (AEL</a:t>
            </a:r>
            <a:r>
              <a:rPr lang="en-I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1FFB980-497D-BD95-3E09-8DDDA25B8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81757-A7B7-4A6E-B5BF-1F1A05F70D3D}" type="slidenum">
              <a:rPr lang="en-IN" smtClean="0"/>
              <a:pPr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5749673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827</TotalTime>
  <Words>1536</Words>
  <Application>Microsoft Office PowerPoint</Application>
  <PresentationFormat>Widescreen</PresentationFormat>
  <Paragraphs>182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Symbol</vt:lpstr>
      <vt:lpstr>Times New Roman</vt:lpstr>
      <vt:lpstr>Tw Cen MT</vt:lpstr>
      <vt:lpstr>Tw Cen MT Condensed</vt:lpstr>
      <vt:lpstr>Wingdings</vt:lpstr>
      <vt:lpstr>Wingdings 3</vt:lpstr>
      <vt:lpstr>Integral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Agri Infrastructure fund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SURENDRA ASIWAL</dc:creator>
  <cp:lastModifiedBy>G R Foundation</cp:lastModifiedBy>
  <cp:revision>72</cp:revision>
  <cp:lastPrinted>2023-04-17T13:21:55Z</cp:lastPrinted>
  <dcterms:created xsi:type="dcterms:W3CDTF">2023-04-05T11:46:07Z</dcterms:created>
  <dcterms:modified xsi:type="dcterms:W3CDTF">2023-10-07T08:10:04Z</dcterms:modified>
</cp:coreProperties>
</file>